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2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894" r:id="rId2"/>
    <p:sldMasterId id="2147483906" r:id="rId3"/>
  </p:sldMasterIdLst>
  <p:notesMasterIdLst>
    <p:notesMasterId r:id="rId38"/>
  </p:notesMasterIdLst>
  <p:sldIdLst>
    <p:sldId id="306" r:id="rId4"/>
    <p:sldId id="256" r:id="rId5"/>
    <p:sldId id="269" r:id="rId6"/>
    <p:sldId id="257" r:id="rId7"/>
    <p:sldId id="258" r:id="rId8"/>
    <p:sldId id="270" r:id="rId9"/>
    <p:sldId id="259" r:id="rId10"/>
    <p:sldId id="262" r:id="rId11"/>
    <p:sldId id="287" r:id="rId12"/>
    <p:sldId id="289" r:id="rId13"/>
    <p:sldId id="296" r:id="rId14"/>
    <p:sldId id="304" r:id="rId15"/>
    <p:sldId id="297" r:id="rId16"/>
    <p:sldId id="284" r:id="rId17"/>
    <p:sldId id="285" r:id="rId18"/>
    <p:sldId id="264" r:id="rId19"/>
    <p:sldId id="278" r:id="rId20"/>
    <p:sldId id="279" r:id="rId21"/>
    <p:sldId id="280" r:id="rId22"/>
    <p:sldId id="281" r:id="rId23"/>
    <p:sldId id="290" r:id="rId24"/>
    <p:sldId id="291" r:id="rId25"/>
    <p:sldId id="292" r:id="rId26"/>
    <p:sldId id="283" r:id="rId27"/>
    <p:sldId id="293" r:id="rId28"/>
    <p:sldId id="294" r:id="rId29"/>
    <p:sldId id="299" r:id="rId30"/>
    <p:sldId id="305" r:id="rId31"/>
    <p:sldId id="298" r:id="rId32"/>
    <p:sldId id="302" r:id="rId33"/>
    <p:sldId id="300" r:id="rId34"/>
    <p:sldId id="301" r:id="rId35"/>
    <p:sldId id="303" r:id="rId36"/>
    <p:sldId id="271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10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730021-C6C3-804D-B8C5-5F2F49F4B733}" type="doc">
      <dgm:prSet loTypeId="urn:microsoft.com/office/officeart/2005/8/layout/hProcess9" loCatId="" qsTypeId="urn:microsoft.com/office/officeart/2005/8/quickstyle/simple3" qsCatId="simple" csTypeId="urn:microsoft.com/office/officeart/2005/8/colors/accent1_2" csCatId="accent1" phldr="1"/>
      <dgm:spPr/>
    </dgm:pt>
    <dgm:pt modelId="{42B1498C-D55A-0B4B-A0B7-76C4D42D0172}">
      <dgm:prSet phldrT="[Text]" custT="1"/>
      <dgm:spPr/>
      <dgm:t>
        <a:bodyPr/>
        <a:lstStyle/>
        <a:p>
          <a:r>
            <a:rPr lang="sr-Latn-RS" sz="1400" b="1" dirty="0"/>
            <a:t>Nacrt PP Poglavlja </a:t>
          </a:r>
          <a:r>
            <a:rPr lang="en-US" sz="1400" b="1" dirty="0"/>
            <a:t>27</a:t>
          </a:r>
        </a:p>
      </dgm:t>
    </dgm:pt>
    <dgm:pt modelId="{8C4B13E9-D7BF-4B41-B761-006852B646BA}" type="parTrans" cxnId="{98D8AF0D-0BA6-8147-9F55-E4919703E80A}">
      <dgm:prSet/>
      <dgm:spPr/>
      <dgm:t>
        <a:bodyPr/>
        <a:lstStyle/>
        <a:p>
          <a:endParaRPr lang="en-US" sz="1400" b="1"/>
        </a:p>
      </dgm:t>
    </dgm:pt>
    <dgm:pt modelId="{AF6E6F4B-077C-F447-A610-662B000E1E5E}" type="sibTrans" cxnId="{98D8AF0D-0BA6-8147-9F55-E4919703E80A}">
      <dgm:prSet/>
      <dgm:spPr/>
      <dgm:t>
        <a:bodyPr/>
        <a:lstStyle/>
        <a:p>
          <a:endParaRPr lang="en-US" sz="1400" b="1"/>
        </a:p>
      </dgm:t>
    </dgm:pt>
    <dgm:pt modelId="{7F8A1666-0FAC-D342-A2E1-643C2EDBE0A7}">
      <dgm:prSet phldrT="[Text]" custT="1"/>
      <dgm:spPr/>
      <dgm:t>
        <a:bodyPr/>
        <a:lstStyle/>
        <a:p>
          <a:pPr algn="l"/>
          <a:r>
            <a:rPr lang="sr-Latn-RS" sz="1400" b="1" dirty="0"/>
            <a:t>Dostavljanje PP</a:t>
          </a:r>
        </a:p>
        <a:p>
          <a:pPr algn="l"/>
          <a:endParaRPr lang="sr-Latn-RS" sz="1400" b="1" dirty="0">
            <a:latin typeface="+mn-lt"/>
            <a:cs typeface="Times New Roman"/>
          </a:endParaRPr>
        </a:p>
        <a:p>
          <a:pPr algn="l"/>
          <a:r>
            <a:rPr lang="sr-Latn-RS" sz="1400" b="1" dirty="0">
              <a:latin typeface="+mn-lt"/>
            </a:rPr>
            <a:t>decembra 2017</a:t>
          </a:r>
          <a:endParaRPr lang="en-US" sz="1400" b="1" dirty="0">
            <a:latin typeface="+mn-lt"/>
          </a:endParaRPr>
        </a:p>
      </dgm:t>
    </dgm:pt>
    <dgm:pt modelId="{6651FD20-8D01-5540-A77C-C6D4D18FE2BB}" type="parTrans" cxnId="{C7800418-0756-0349-85FC-5389FE32A3D2}">
      <dgm:prSet/>
      <dgm:spPr/>
      <dgm:t>
        <a:bodyPr/>
        <a:lstStyle/>
        <a:p>
          <a:endParaRPr lang="en-US" sz="1400" b="1"/>
        </a:p>
      </dgm:t>
    </dgm:pt>
    <dgm:pt modelId="{5FA952A3-C535-A74B-B24B-721D21509273}" type="sibTrans" cxnId="{C7800418-0756-0349-85FC-5389FE32A3D2}">
      <dgm:prSet/>
      <dgm:spPr/>
      <dgm:t>
        <a:bodyPr/>
        <a:lstStyle/>
        <a:p>
          <a:endParaRPr lang="en-US" sz="1400" b="1"/>
        </a:p>
      </dgm:t>
    </dgm:pt>
    <dgm:pt modelId="{92C97605-532B-FA40-8D9A-93843FD24343}">
      <dgm:prSet phldrT="[Text]" custT="1"/>
      <dgm:spPr/>
      <dgm:t>
        <a:bodyPr/>
        <a:lstStyle/>
        <a:p>
          <a:r>
            <a:rPr lang="sr-Latn-RS" sz="1400" b="1" dirty="0"/>
            <a:t>Zajednička pozicija</a:t>
          </a:r>
          <a:endParaRPr lang="en-US" sz="1400" b="1" dirty="0"/>
        </a:p>
      </dgm:t>
    </dgm:pt>
    <dgm:pt modelId="{D0D84C64-BBCA-3B41-BB37-8360FF2753C1}" type="parTrans" cxnId="{F5798927-0D79-D048-9F7E-8A930FE0399F}">
      <dgm:prSet/>
      <dgm:spPr/>
      <dgm:t>
        <a:bodyPr/>
        <a:lstStyle/>
        <a:p>
          <a:endParaRPr lang="en-US" sz="1400" b="1"/>
        </a:p>
      </dgm:t>
    </dgm:pt>
    <dgm:pt modelId="{7ACA03A7-5689-0E4E-B5E4-62834CC31D29}" type="sibTrans" cxnId="{F5798927-0D79-D048-9F7E-8A930FE0399F}">
      <dgm:prSet/>
      <dgm:spPr/>
      <dgm:t>
        <a:bodyPr/>
        <a:lstStyle/>
        <a:p>
          <a:endParaRPr lang="en-US" sz="1400" b="1"/>
        </a:p>
      </dgm:t>
    </dgm:pt>
    <dgm:pt modelId="{164B17D8-8500-8B40-925F-7593C827A529}">
      <dgm:prSet phldrT="[Text]" custT="1"/>
      <dgm:spPr/>
      <dgm:t>
        <a:bodyPr/>
        <a:lstStyle/>
        <a:p>
          <a:r>
            <a:rPr lang="sr-Latn-RS" sz="1400" b="1" dirty="0"/>
            <a:t>Adendum iz PP</a:t>
          </a:r>
          <a:endParaRPr lang="en-US" sz="1400" b="1" dirty="0"/>
        </a:p>
      </dgm:t>
    </dgm:pt>
    <dgm:pt modelId="{C15843C7-A9E4-024A-8876-5BCD4B825958}" type="parTrans" cxnId="{79BF3708-D6C9-4A47-98DF-58DAA98A89F2}">
      <dgm:prSet/>
      <dgm:spPr/>
      <dgm:t>
        <a:bodyPr/>
        <a:lstStyle/>
        <a:p>
          <a:endParaRPr lang="en-US" sz="1400" b="1"/>
        </a:p>
      </dgm:t>
    </dgm:pt>
    <dgm:pt modelId="{CBE81472-7CF6-164E-B112-83052C98756C}" type="sibTrans" cxnId="{79BF3708-D6C9-4A47-98DF-58DAA98A89F2}">
      <dgm:prSet/>
      <dgm:spPr/>
      <dgm:t>
        <a:bodyPr/>
        <a:lstStyle/>
        <a:p>
          <a:endParaRPr lang="en-US" sz="1400" b="1"/>
        </a:p>
      </dgm:t>
    </dgm:pt>
    <dgm:pt modelId="{F49F6A44-BE6B-6F40-AB3E-87B13C17268E}">
      <dgm:prSet phldrT="[Text]" custT="1"/>
      <dgm:spPr/>
      <dgm:t>
        <a:bodyPr/>
        <a:lstStyle/>
        <a:p>
          <a:r>
            <a:rPr lang="sr-Latn-RS" sz="1400" b="1" dirty="0"/>
            <a:t>Zajednička pozicija</a:t>
          </a:r>
          <a:endParaRPr lang="en-US" sz="1400" b="1" dirty="0"/>
        </a:p>
      </dgm:t>
    </dgm:pt>
    <dgm:pt modelId="{02087DC4-A502-0D44-A895-EF23D1478C85}" type="parTrans" cxnId="{10044357-80D6-C644-BBE8-FD166C6F0920}">
      <dgm:prSet/>
      <dgm:spPr/>
      <dgm:t>
        <a:bodyPr/>
        <a:lstStyle/>
        <a:p>
          <a:endParaRPr lang="en-US" sz="1400" b="1"/>
        </a:p>
      </dgm:t>
    </dgm:pt>
    <dgm:pt modelId="{9E31AE5A-A922-7041-AC9F-D82FC7E4E382}" type="sibTrans" cxnId="{10044357-80D6-C644-BBE8-FD166C6F0920}">
      <dgm:prSet/>
      <dgm:spPr/>
      <dgm:t>
        <a:bodyPr/>
        <a:lstStyle/>
        <a:p>
          <a:endParaRPr lang="en-US" sz="1400" b="1"/>
        </a:p>
      </dgm:t>
    </dgm:pt>
    <dgm:pt modelId="{DC2DC614-3DB5-0B42-A63A-9A8855B10179}">
      <dgm:prSet phldrT="[Text]" custT="1"/>
      <dgm:spPr/>
      <dgm:t>
        <a:bodyPr/>
        <a:lstStyle/>
        <a:p>
          <a:r>
            <a:rPr lang="sr-Latn-RS" sz="1400" b="1" dirty="0"/>
            <a:t>novembar</a:t>
          </a:r>
          <a:r>
            <a:rPr lang="sr-Cyrl-RS" sz="1400" b="1" dirty="0"/>
            <a:t> </a:t>
          </a:r>
          <a:r>
            <a:rPr lang="en-US" sz="1400" b="1" dirty="0"/>
            <a:t>2017</a:t>
          </a:r>
        </a:p>
      </dgm:t>
    </dgm:pt>
    <dgm:pt modelId="{DAF38240-7A49-D34E-BF54-83B349AB46DA}" type="parTrans" cxnId="{2021EBDD-1E3F-A24D-90B1-61D35BC78675}">
      <dgm:prSet/>
      <dgm:spPr/>
      <dgm:t>
        <a:bodyPr/>
        <a:lstStyle/>
        <a:p>
          <a:endParaRPr lang="en-US" sz="1400" b="1"/>
        </a:p>
      </dgm:t>
    </dgm:pt>
    <dgm:pt modelId="{0A623CFD-F3F1-7044-8950-6653F683B983}" type="sibTrans" cxnId="{2021EBDD-1E3F-A24D-90B1-61D35BC78675}">
      <dgm:prSet/>
      <dgm:spPr/>
      <dgm:t>
        <a:bodyPr/>
        <a:lstStyle/>
        <a:p>
          <a:endParaRPr lang="en-US" sz="1400" b="1"/>
        </a:p>
      </dgm:t>
    </dgm:pt>
    <dgm:pt modelId="{47CE567A-D04A-BD40-B543-063EBFB22B3C}">
      <dgm:prSet phldrT="[Text]" custT="1"/>
      <dgm:spPr/>
      <dgm:t>
        <a:bodyPr/>
        <a:lstStyle/>
        <a:p>
          <a:endParaRPr lang="en-US" sz="1400" b="1"/>
        </a:p>
      </dgm:t>
    </dgm:pt>
    <dgm:pt modelId="{3E416F47-8773-564A-9658-DD6E5D063CCA}" type="parTrans" cxnId="{531EDA15-640E-694D-B101-C08A2A6BE5E3}">
      <dgm:prSet/>
      <dgm:spPr/>
      <dgm:t>
        <a:bodyPr/>
        <a:lstStyle/>
        <a:p>
          <a:endParaRPr lang="en-US" sz="1400" b="1"/>
        </a:p>
      </dgm:t>
    </dgm:pt>
    <dgm:pt modelId="{AB990B44-AF36-984D-9264-4CE1155C3416}" type="sibTrans" cxnId="{531EDA15-640E-694D-B101-C08A2A6BE5E3}">
      <dgm:prSet/>
      <dgm:spPr/>
      <dgm:t>
        <a:bodyPr/>
        <a:lstStyle/>
        <a:p>
          <a:endParaRPr lang="en-US" sz="1400" b="1"/>
        </a:p>
      </dgm:t>
    </dgm:pt>
    <dgm:pt modelId="{D64B1352-748C-1A4E-AA01-2F9ABDB8FD56}">
      <dgm:prSet phldrT="[Text]" custT="1"/>
      <dgm:spPr/>
      <dgm:t>
        <a:bodyPr/>
        <a:lstStyle/>
        <a:p>
          <a:r>
            <a:rPr lang="sr-Latn-RS" sz="1400" b="1" dirty="0"/>
            <a:t>mart</a:t>
          </a:r>
          <a:r>
            <a:rPr lang="en-US" sz="1400" b="1" dirty="0"/>
            <a:t> 2018</a:t>
          </a:r>
        </a:p>
      </dgm:t>
    </dgm:pt>
    <dgm:pt modelId="{940A8E59-9342-2745-BD34-6EB5C64E33DF}" type="parTrans" cxnId="{252AEF0B-60BA-FF45-9139-9490F00E9C84}">
      <dgm:prSet/>
      <dgm:spPr/>
      <dgm:t>
        <a:bodyPr/>
        <a:lstStyle/>
        <a:p>
          <a:endParaRPr lang="en-US" sz="1400" b="1"/>
        </a:p>
      </dgm:t>
    </dgm:pt>
    <dgm:pt modelId="{8519E56F-6373-5540-B323-0BD9989BE33D}" type="sibTrans" cxnId="{252AEF0B-60BA-FF45-9139-9490F00E9C84}">
      <dgm:prSet/>
      <dgm:spPr/>
      <dgm:t>
        <a:bodyPr/>
        <a:lstStyle/>
        <a:p>
          <a:endParaRPr lang="en-US" sz="1400" b="1"/>
        </a:p>
      </dgm:t>
    </dgm:pt>
    <dgm:pt modelId="{25F36065-5E9A-A945-B263-64F3E3A5510E}">
      <dgm:prSet phldrT="[Text]" custT="1"/>
      <dgm:spPr/>
      <dgm:t>
        <a:bodyPr/>
        <a:lstStyle/>
        <a:p>
          <a:endParaRPr lang="en-US" sz="1400" b="1" dirty="0"/>
        </a:p>
      </dgm:t>
    </dgm:pt>
    <dgm:pt modelId="{B92EE4F0-2A94-A54A-A897-09C505D8ABE6}" type="parTrans" cxnId="{92878400-D20D-7B4F-8395-502729C16A01}">
      <dgm:prSet/>
      <dgm:spPr/>
      <dgm:t>
        <a:bodyPr/>
        <a:lstStyle/>
        <a:p>
          <a:endParaRPr lang="en-US" sz="1400" b="1"/>
        </a:p>
      </dgm:t>
    </dgm:pt>
    <dgm:pt modelId="{04B1FD96-7BFB-DB4D-8CA1-8A94D5826313}" type="sibTrans" cxnId="{92878400-D20D-7B4F-8395-502729C16A01}">
      <dgm:prSet/>
      <dgm:spPr/>
      <dgm:t>
        <a:bodyPr/>
        <a:lstStyle/>
        <a:p>
          <a:endParaRPr lang="en-US" sz="1400" b="1"/>
        </a:p>
      </dgm:t>
    </dgm:pt>
    <dgm:pt modelId="{3F81E387-925A-834E-ADDC-D3E14A0B9A80}">
      <dgm:prSet phldrT="[Text]" custT="1"/>
      <dgm:spPr/>
      <dgm:t>
        <a:bodyPr/>
        <a:lstStyle/>
        <a:p>
          <a:r>
            <a:rPr lang="sr-Latn-RS" sz="1400" b="1" dirty="0"/>
            <a:t>jun</a:t>
          </a:r>
          <a:r>
            <a:rPr lang="en-US" sz="1400" b="1" dirty="0"/>
            <a:t> 2018</a:t>
          </a:r>
        </a:p>
      </dgm:t>
    </dgm:pt>
    <dgm:pt modelId="{7F3008B2-D645-164A-A5E0-89F00EAB57EA}" type="parTrans" cxnId="{E4336893-27D5-4440-B1FD-0227257BE0E1}">
      <dgm:prSet/>
      <dgm:spPr/>
      <dgm:t>
        <a:bodyPr/>
        <a:lstStyle/>
        <a:p>
          <a:endParaRPr lang="en-US" sz="1400" b="1"/>
        </a:p>
      </dgm:t>
    </dgm:pt>
    <dgm:pt modelId="{93211FB9-22DF-B34F-BBD5-A64BF9D476B5}" type="sibTrans" cxnId="{E4336893-27D5-4440-B1FD-0227257BE0E1}">
      <dgm:prSet/>
      <dgm:spPr/>
      <dgm:t>
        <a:bodyPr/>
        <a:lstStyle/>
        <a:p>
          <a:endParaRPr lang="en-US" sz="1400" b="1"/>
        </a:p>
      </dgm:t>
    </dgm:pt>
    <dgm:pt modelId="{37E67B77-1AAA-514F-B30B-5E5B6F773BCD}">
      <dgm:prSet phldrT="[Text]" custT="1"/>
      <dgm:spPr/>
      <dgm:t>
        <a:bodyPr/>
        <a:lstStyle/>
        <a:p>
          <a:r>
            <a:rPr lang="sr-Latn-RS" sz="1400" b="1" dirty="0"/>
            <a:t>decembar</a:t>
          </a:r>
          <a:r>
            <a:rPr lang="en-US" sz="1400" b="1" dirty="0"/>
            <a:t> 2018 </a:t>
          </a:r>
        </a:p>
      </dgm:t>
    </dgm:pt>
    <dgm:pt modelId="{C1D67CC4-956B-AD41-A0E6-75C94A72068A}" type="parTrans" cxnId="{A3E9692C-CF38-D746-8E7E-5390B4E1C5AC}">
      <dgm:prSet/>
      <dgm:spPr/>
      <dgm:t>
        <a:bodyPr/>
        <a:lstStyle/>
        <a:p>
          <a:endParaRPr lang="en-US" sz="1400" b="1"/>
        </a:p>
      </dgm:t>
    </dgm:pt>
    <dgm:pt modelId="{A54BA548-7206-8E4B-A91D-2E0FAEA015DE}" type="sibTrans" cxnId="{A3E9692C-CF38-D746-8E7E-5390B4E1C5AC}">
      <dgm:prSet/>
      <dgm:spPr/>
      <dgm:t>
        <a:bodyPr/>
        <a:lstStyle/>
        <a:p>
          <a:endParaRPr lang="en-US" sz="1400" b="1"/>
        </a:p>
      </dgm:t>
    </dgm:pt>
    <dgm:pt modelId="{A869A02E-9229-A44A-A8DD-7B65A8D85C74}">
      <dgm:prSet phldrT="[Text]" custT="1"/>
      <dgm:spPr/>
      <dgm:t>
        <a:bodyPr/>
        <a:lstStyle/>
        <a:p>
          <a:endParaRPr lang="en-US" sz="1400" b="1"/>
        </a:p>
      </dgm:t>
    </dgm:pt>
    <dgm:pt modelId="{D7CA04CE-1A25-6446-BD02-FAE2BFD40233}" type="parTrans" cxnId="{3D731A72-BDE4-0842-A0CB-7E120BF7A274}">
      <dgm:prSet/>
      <dgm:spPr/>
      <dgm:t>
        <a:bodyPr/>
        <a:lstStyle/>
        <a:p>
          <a:endParaRPr lang="en-US" sz="1400" b="1"/>
        </a:p>
      </dgm:t>
    </dgm:pt>
    <dgm:pt modelId="{74BDFB9F-FBD3-9844-9FE2-FF0953C6D009}" type="sibTrans" cxnId="{3D731A72-BDE4-0842-A0CB-7E120BF7A274}">
      <dgm:prSet/>
      <dgm:spPr/>
      <dgm:t>
        <a:bodyPr/>
        <a:lstStyle/>
        <a:p>
          <a:endParaRPr lang="en-US" sz="1400" b="1"/>
        </a:p>
      </dgm:t>
    </dgm:pt>
    <dgm:pt modelId="{29D9D81B-4CF6-48CA-90CD-7138BC18D0D4}">
      <dgm:prSet phldrT="[Text]" custT="1"/>
      <dgm:spPr/>
      <dgm:t>
        <a:bodyPr/>
        <a:lstStyle/>
        <a:p>
          <a:endParaRPr lang="en-US" sz="1400" b="1" dirty="0"/>
        </a:p>
      </dgm:t>
    </dgm:pt>
    <dgm:pt modelId="{4773DA9F-3FE5-494D-A1F1-2049A2F6053C}" type="parTrans" cxnId="{8696DCA0-D834-42C7-A7EB-D6E7CB72DABB}">
      <dgm:prSet/>
      <dgm:spPr/>
      <dgm:t>
        <a:bodyPr/>
        <a:lstStyle/>
        <a:p>
          <a:endParaRPr lang="en-US" sz="1400" b="1"/>
        </a:p>
      </dgm:t>
    </dgm:pt>
    <dgm:pt modelId="{7F81905F-4600-4B89-A041-547B42B8455C}" type="sibTrans" cxnId="{8696DCA0-D834-42C7-A7EB-D6E7CB72DABB}">
      <dgm:prSet/>
      <dgm:spPr/>
      <dgm:t>
        <a:bodyPr/>
        <a:lstStyle/>
        <a:p>
          <a:endParaRPr lang="en-US" sz="1400" b="1"/>
        </a:p>
      </dgm:t>
    </dgm:pt>
    <dgm:pt modelId="{CAD935DA-B63D-0946-87FE-3A1C40D32B8D}" type="pres">
      <dgm:prSet presAssocID="{33730021-C6C3-804D-B8C5-5F2F49F4B733}" presName="CompostProcess" presStyleCnt="0">
        <dgm:presLayoutVars>
          <dgm:dir/>
          <dgm:resizeHandles val="exact"/>
        </dgm:presLayoutVars>
      </dgm:prSet>
      <dgm:spPr/>
    </dgm:pt>
    <dgm:pt modelId="{0AB876F7-DDDF-DA4D-BF1C-E243B1E07F0C}" type="pres">
      <dgm:prSet presAssocID="{33730021-C6C3-804D-B8C5-5F2F49F4B733}" presName="arrow" presStyleLbl="bgShp" presStyleIdx="0" presStyleCnt="1" custLinFactNeighborX="575"/>
      <dgm:spPr/>
    </dgm:pt>
    <dgm:pt modelId="{F25ADFEB-6B98-9244-B2D7-59F4A8A623C3}" type="pres">
      <dgm:prSet presAssocID="{33730021-C6C3-804D-B8C5-5F2F49F4B733}" presName="linearProcess" presStyleCnt="0"/>
      <dgm:spPr/>
    </dgm:pt>
    <dgm:pt modelId="{23618694-652E-6147-B321-B3CC761AEF55}" type="pres">
      <dgm:prSet presAssocID="{42B1498C-D55A-0B4B-A0B7-76C4D42D0172}" presName="textNode" presStyleLbl="node1" presStyleIdx="0" presStyleCnt="5" custLinFactNeighborY="827">
        <dgm:presLayoutVars>
          <dgm:bulletEnabled val="1"/>
        </dgm:presLayoutVars>
      </dgm:prSet>
      <dgm:spPr/>
    </dgm:pt>
    <dgm:pt modelId="{21A14DDC-EB55-6445-A9D3-D4713EFCB24D}" type="pres">
      <dgm:prSet presAssocID="{AF6E6F4B-077C-F447-A610-662B000E1E5E}" presName="sibTrans" presStyleCnt="0"/>
      <dgm:spPr/>
    </dgm:pt>
    <dgm:pt modelId="{BC527A04-A9ED-F344-9620-4F6ABA7CF5F1}" type="pres">
      <dgm:prSet presAssocID="{7F8A1666-0FAC-D342-A2E1-643C2EDBE0A7}" presName="textNode" presStyleLbl="node1" presStyleIdx="1" presStyleCnt="5">
        <dgm:presLayoutVars>
          <dgm:bulletEnabled val="1"/>
        </dgm:presLayoutVars>
      </dgm:prSet>
      <dgm:spPr/>
    </dgm:pt>
    <dgm:pt modelId="{4D5EC66C-7D70-8A4E-9BE6-A29A427663F3}" type="pres">
      <dgm:prSet presAssocID="{5FA952A3-C535-A74B-B24B-721D21509273}" presName="sibTrans" presStyleCnt="0"/>
      <dgm:spPr/>
    </dgm:pt>
    <dgm:pt modelId="{18D0BF0F-46AC-6141-8326-9F794A27CCBD}" type="pres">
      <dgm:prSet presAssocID="{92C97605-532B-FA40-8D9A-93843FD24343}" presName="textNode" presStyleLbl="node1" presStyleIdx="2" presStyleCnt="5">
        <dgm:presLayoutVars>
          <dgm:bulletEnabled val="1"/>
        </dgm:presLayoutVars>
      </dgm:prSet>
      <dgm:spPr/>
    </dgm:pt>
    <dgm:pt modelId="{F2E153E3-1726-064A-A3C2-1BC825E20C5D}" type="pres">
      <dgm:prSet presAssocID="{7ACA03A7-5689-0E4E-B5E4-62834CC31D29}" presName="sibTrans" presStyleCnt="0"/>
      <dgm:spPr/>
    </dgm:pt>
    <dgm:pt modelId="{22D54C94-39CD-1748-9659-963CF60258F7}" type="pres">
      <dgm:prSet presAssocID="{164B17D8-8500-8B40-925F-7593C827A529}" presName="textNode" presStyleLbl="node1" presStyleIdx="3" presStyleCnt="5">
        <dgm:presLayoutVars>
          <dgm:bulletEnabled val="1"/>
        </dgm:presLayoutVars>
      </dgm:prSet>
      <dgm:spPr/>
    </dgm:pt>
    <dgm:pt modelId="{B52FF339-0373-BD42-85ED-EF8B196850B5}" type="pres">
      <dgm:prSet presAssocID="{CBE81472-7CF6-164E-B112-83052C98756C}" presName="sibTrans" presStyleCnt="0"/>
      <dgm:spPr/>
    </dgm:pt>
    <dgm:pt modelId="{FF232D00-91E5-124A-9873-0EB5D0490B45}" type="pres">
      <dgm:prSet presAssocID="{F49F6A44-BE6B-6F40-AB3E-87B13C17268E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92878400-D20D-7B4F-8395-502729C16A01}" srcId="{92C97605-532B-FA40-8D9A-93843FD24343}" destId="{25F36065-5E9A-A945-B263-64F3E3A5510E}" srcOrd="0" destOrd="0" parTransId="{B92EE4F0-2A94-A54A-A897-09C505D8ABE6}" sibTransId="{04B1FD96-7BFB-DB4D-8CA1-8A94D5826313}"/>
    <dgm:cxn modelId="{79BF3708-D6C9-4A47-98DF-58DAA98A89F2}" srcId="{33730021-C6C3-804D-B8C5-5F2F49F4B733}" destId="{164B17D8-8500-8B40-925F-7593C827A529}" srcOrd="3" destOrd="0" parTransId="{C15843C7-A9E4-024A-8876-5BCD4B825958}" sibTransId="{CBE81472-7CF6-164E-B112-83052C98756C}"/>
    <dgm:cxn modelId="{13AB5A0B-A0F8-41B0-B6B6-1D90705F0739}" type="presOf" srcId="{3F81E387-925A-834E-ADDC-D3E14A0B9A80}" destId="{22D54C94-39CD-1748-9659-963CF60258F7}" srcOrd="0" destOrd="2" presId="urn:microsoft.com/office/officeart/2005/8/layout/hProcess9"/>
    <dgm:cxn modelId="{252AEF0B-60BA-FF45-9139-9490F00E9C84}" srcId="{92C97605-532B-FA40-8D9A-93843FD24343}" destId="{D64B1352-748C-1A4E-AA01-2F9ABDB8FD56}" srcOrd="1" destOrd="0" parTransId="{940A8E59-9342-2745-BD34-6EB5C64E33DF}" sibTransId="{8519E56F-6373-5540-B323-0BD9989BE33D}"/>
    <dgm:cxn modelId="{98D8AF0D-0BA6-8147-9F55-E4919703E80A}" srcId="{33730021-C6C3-804D-B8C5-5F2F49F4B733}" destId="{42B1498C-D55A-0B4B-A0B7-76C4D42D0172}" srcOrd="0" destOrd="0" parTransId="{8C4B13E9-D7BF-4B41-B761-006852B646BA}" sibTransId="{AF6E6F4B-077C-F447-A610-662B000E1E5E}"/>
    <dgm:cxn modelId="{531EDA15-640E-694D-B101-C08A2A6BE5E3}" srcId="{42B1498C-D55A-0B4B-A0B7-76C4D42D0172}" destId="{47CE567A-D04A-BD40-B543-063EBFB22B3C}" srcOrd="0" destOrd="0" parTransId="{3E416F47-8773-564A-9658-DD6E5D063CCA}" sibTransId="{AB990B44-AF36-984D-9264-4CE1155C3416}"/>
    <dgm:cxn modelId="{C7800418-0756-0349-85FC-5389FE32A3D2}" srcId="{33730021-C6C3-804D-B8C5-5F2F49F4B733}" destId="{7F8A1666-0FAC-D342-A2E1-643C2EDBE0A7}" srcOrd="1" destOrd="0" parTransId="{6651FD20-8D01-5540-A77C-C6D4D18FE2BB}" sibTransId="{5FA952A3-C535-A74B-B24B-721D21509273}"/>
    <dgm:cxn modelId="{2015451E-E841-4C03-875F-DA146572EFA4}" type="presOf" srcId="{F49F6A44-BE6B-6F40-AB3E-87B13C17268E}" destId="{FF232D00-91E5-124A-9873-0EB5D0490B45}" srcOrd="0" destOrd="0" presId="urn:microsoft.com/office/officeart/2005/8/layout/hProcess9"/>
    <dgm:cxn modelId="{F5798927-0D79-D048-9F7E-8A930FE0399F}" srcId="{33730021-C6C3-804D-B8C5-5F2F49F4B733}" destId="{92C97605-532B-FA40-8D9A-93843FD24343}" srcOrd="2" destOrd="0" parTransId="{D0D84C64-BBCA-3B41-BB37-8360FF2753C1}" sibTransId="{7ACA03A7-5689-0E4E-B5E4-62834CC31D29}"/>
    <dgm:cxn modelId="{B3356E28-5739-4EB0-9486-0A63900A2603}" type="presOf" srcId="{DC2DC614-3DB5-0B42-A63A-9A8855B10179}" destId="{23618694-652E-6147-B321-B3CC761AEF55}" srcOrd="0" destOrd="2" presId="urn:microsoft.com/office/officeart/2005/8/layout/hProcess9"/>
    <dgm:cxn modelId="{967A1C2A-3325-4531-8547-A50B1B5D69EA}" type="presOf" srcId="{37E67B77-1AAA-514F-B30B-5E5B6F773BCD}" destId="{FF232D00-91E5-124A-9873-0EB5D0490B45}" srcOrd="0" destOrd="2" presId="urn:microsoft.com/office/officeart/2005/8/layout/hProcess9"/>
    <dgm:cxn modelId="{914E232A-6FCE-4466-AE9D-76FDD5E2C722}" type="presOf" srcId="{7F8A1666-0FAC-D342-A2E1-643C2EDBE0A7}" destId="{BC527A04-A9ED-F344-9620-4F6ABA7CF5F1}" srcOrd="0" destOrd="0" presId="urn:microsoft.com/office/officeart/2005/8/layout/hProcess9"/>
    <dgm:cxn modelId="{A3E9692C-CF38-D746-8E7E-5390B4E1C5AC}" srcId="{F49F6A44-BE6B-6F40-AB3E-87B13C17268E}" destId="{37E67B77-1AAA-514F-B30B-5E5B6F773BCD}" srcOrd="1" destOrd="0" parTransId="{C1D67CC4-956B-AD41-A0E6-75C94A72068A}" sibTransId="{A54BA548-7206-8E4B-A91D-2E0FAEA015DE}"/>
    <dgm:cxn modelId="{D02BE32E-EE08-4993-9F5B-4B8671B0032F}" type="presOf" srcId="{33730021-C6C3-804D-B8C5-5F2F49F4B733}" destId="{CAD935DA-B63D-0946-87FE-3A1C40D32B8D}" srcOrd="0" destOrd="0" presId="urn:microsoft.com/office/officeart/2005/8/layout/hProcess9"/>
    <dgm:cxn modelId="{3779D43E-E43F-4F71-BA14-7F4EB6ACBEEE}" type="presOf" srcId="{D64B1352-748C-1A4E-AA01-2F9ABDB8FD56}" destId="{18D0BF0F-46AC-6141-8326-9F794A27CCBD}" srcOrd="0" destOrd="2" presId="urn:microsoft.com/office/officeart/2005/8/layout/hProcess9"/>
    <dgm:cxn modelId="{738F0471-F7A7-495A-AAF1-B9D7B8618AC6}" type="presOf" srcId="{92C97605-532B-FA40-8D9A-93843FD24343}" destId="{18D0BF0F-46AC-6141-8326-9F794A27CCBD}" srcOrd="0" destOrd="0" presId="urn:microsoft.com/office/officeart/2005/8/layout/hProcess9"/>
    <dgm:cxn modelId="{3D731A72-BDE4-0842-A0CB-7E120BF7A274}" srcId="{F49F6A44-BE6B-6F40-AB3E-87B13C17268E}" destId="{A869A02E-9229-A44A-A8DD-7B65A8D85C74}" srcOrd="0" destOrd="0" parTransId="{D7CA04CE-1A25-6446-BD02-FAE2BFD40233}" sibTransId="{74BDFB9F-FBD3-9844-9FE2-FF0953C6D009}"/>
    <dgm:cxn modelId="{AFB64955-9C1D-4863-816B-2116FBE7FA36}" type="presOf" srcId="{29D9D81B-4CF6-48CA-90CD-7138BC18D0D4}" destId="{22D54C94-39CD-1748-9659-963CF60258F7}" srcOrd="0" destOrd="1" presId="urn:microsoft.com/office/officeart/2005/8/layout/hProcess9"/>
    <dgm:cxn modelId="{10044357-80D6-C644-BBE8-FD166C6F0920}" srcId="{33730021-C6C3-804D-B8C5-5F2F49F4B733}" destId="{F49F6A44-BE6B-6F40-AB3E-87B13C17268E}" srcOrd="4" destOrd="0" parTransId="{02087DC4-A502-0D44-A895-EF23D1478C85}" sibTransId="{9E31AE5A-A922-7041-AC9F-D82FC7E4E382}"/>
    <dgm:cxn modelId="{F0AE6785-F47A-43CF-82B9-B218448AA074}" type="presOf" srcId="{47CE567A-D04A-BD40-B543-063EBFB22B3C}" destId="{23618694-652E-6147-B321-B3CC761AEF55}" srcOrd="0" destOrd="1" presId="urn:microsoft.com/office/officeart/2005/8/layout/hProcess9"/>
    <dgm:cxn modelId="{E4336893-27D5-4440-B1FD-0227257BE0E1}" srcId="{164B17D8-8500-8B40-925F-7593C827A529}" destId="{3F81E387-925A-834E-ADDC-D3E14A0B9A80}" srcOrd="1" destOrd="0" parTransId="{7F3008B2-D645-164A-A5E0-89F00EAB57EA}" sibTransId="{93211FB9-22DF-B34F-BBD5-A64BF9D476B5}"/>
    <dgm:cxn modelId="{8696DCA0-D834-42C7-A7EB-D6E7CB72DABB}" srcId="{164B17D8-8500-8B40-925F-7593C827A529}" destId="{29D9D81B-4CF6-48CA-90CD-7138BC18D0D4}" srcOrd="0" destOrd="0" parTransId="{4773DA9F-3FE5-494D-A1F1-2049A2F6053C}" sibTransId="{7F81905F-4600-4B89-A041-547B42B8455C}"/>
    <dgm:cxn modelId="{5804B0D7-3C74-4EB0-9FDF-084E00240B0E}" type="presOf" srcId="{164B17D8-8500-8B40-925F-7593C827A529}" destId="{22D54C94-39CD-1748-9659-963CF60258F7}" srcOrd="0" destOrd="0" presId="urn:microsoft.com/office/officeart/2005/8/layout/hProcess9"/>
    <dgm:cxn modelId="{CC8210DC-AAAD-4C34-A2D3-26253E169574}" type="presOf" srcId="{A869A02E-9229-A44A-A8DD-7B65A8D85C74}" destId="{FF232D00-91E5-124A-9873-0EB5D0490B45}" srcOrd="0" destOrd="1" presId="urn:microsoft.com/office/officeart/2005/8/layout/hProcess9"/>
    <dgm:cxn modelId="{2021EBDD-1E3F-A24D-90B1-61D35BC78675}" srcId="{42B1498C-D55A-0B4B-A0B7-76C4D42D0172}" destId="{DC2DC614-3DB5-0B42-A63A-9A8855B10179}" srcOrd="1" destOrd="0" parTransId="{DAF38240-7A49-D34E-BF54-83B349AB46DA}" sibTransId="{0A623CFD-F3F1-7044-8950-6653F683B983}"/>
    <dgm:cxn modelId="{5D6192F1-A457-4F1E-BC20-895ADF7B31E5}" type="presOf" srcId="{42B1498C-D55A-0B4B-A0B7-76C4D42D0172}" destId="{23618694-652E-6147-B321-B3CC761AEF55}" srcOrd="0" destOrd="0" presId="urn:microsoft.com/office/officeart/2005/8/layout/hProcess9"/>
    <dgm:cxn modelId="{EFE158FF-BD5D-4589-9594-EA99D57A2B6B}" type="presOf" srcId="{25F36065-5E9A-A945-B263-64F3E3A5510E}" destId="{18D0BF0F-46AC-6141-8326-9F794A27CCBD}" srcOrd="0" destOrd="1" presId="urn:microsoft.com/office/officeart/2005/8/layout/hProcess9"/>
    <dgm:cxn modelId="{F3C1222B-1976-4328-9880-DFBC88711D57}" type="presParOf" srcId="{CAD935DA-B63D-0946-87FE-3A1C40D32B8D}" destId="{0AB876F7-DDDF-DA4D-BF1C-E243B1E07F0C}" srcOrd="0" destOrd="0" presId="urn:microsoft.com/office/officeart/2005/8/layout/hProcess9"/>
    <dgm:cxn modelId="{77003FFF-8FC5-4C35-93A6-6BB1F136AC01}" type="presParOf" srcId="{CAD935DA-B63D-0946-87FE-3A1C40D32B8D}" destId="{F25ADFEB-6B98-9244-B2D7-59F4A8A623C3}" srcOrd="1" destOrd="0" presId="urn:microsoft.com/office/officeart/2005/8/layout/hProcess9"/>
    <dgm:cxn modelId="{6C14A3FE-1F29-4D2B-AD1E-9283AEFB10BF}" type="presParOf" srcId="{F25ADFEB-6B98-9244-B2D7-59F4A8A623C3}" destId="{23618694-652E-6147-B321-B3CC761AEF55}" srcOrd="0" destOrd="0" presId="urn:microsoft.com/office/officeart/2005/8/layout/hProcess9"/>
    <dgm:cxn modelId="{83CBEDD4-4ED1-4F2A-829E-C68B06DF7648}" type="presParOf" srcId="{F25ADFEB-6B98-9244-B2D7-59F4A8A623C3}" destId="{21A14DDC-EB55-6445-A9D3-D4713EFCB24D}" srcOrd="1" destOrd="0" presId="urn:microsoft.com/office/officeart/2005/8/layout/hProcess9"/>
    <dgm:cxn modelId="{9D17B071-D541-4588-955A-9A86034258A5}" type="presParOf" srcId="{F25ADFEB-6B98-9244-B2D7-59F4A8A623C3}" destId="{BC527A04-A9ED-F344-9620-4F6ABA7CF5F1}" srcOrd="2" destOrd="0" presId="urn:microsoft.com/office/officeart/2005/8/layout/hProcess9"/>
    <dgm:cxn modelId="{5A1EA16F-39A7-4DE8-B804-E995C9FDA99C}" type="presParOf" srcId="{F25ADFEB-6B98-9244-B2D7-59F4A8A623C3}" destId="{4D5EC66C-7D70-8A4E-9BE6-A29A427663F3}" srcOrd="3" destOrd="0" presId="urn:microsoft.com/office/officeart/2005/8/layout/hProcess9"/>
    <dgm:cxn modelId="{6EAD7079-5DF1-443C-AE39-C4120027DA35}" type="presParOf" srcId="{F25ADFEB-6B98-9244-B2D7-59F4A8A623C3}" destId="{18D0BF0F-46AC-6141-8326-9F794A27CCBD}" srcOrd="4" destOrd="0" presId="urn:microsoft.com/office/officeart/2005/8/layout/hProcess9"/>
    <dgm:cxn modelId="{35D859BE-9CEE-411A-AEE6-FED36651F4F7}" type="presParOf" srcId="{F25ADFEB-6B98-9244-B2D7-59F4A8A623C3}" destId="{F2E153E3-1726-064A-A3C2-1BC825E20C5D}" srcOrd="5" destOrd="0" presId="urn:microsoft.com/office/officeart/2005/8/layout/hProcess9"/>
    <dgm:cxn modelId="{92CE7555-5E16-4A71-A961-2C52354CACEB}" type="presParOf" srcId="{F25ADFEB-6B98-9244-B2D7-59F4A8A623C3}" destId="{22D54C94-39CD-1748-9659-963CF60258F7}" srcOrd="6" destOrd="0" presId="urn:microsoft.com/office/officeart/2005/8/layout/hProcess9"/>
    <dgm:cxn modelId="{F3FC20BB-F4E0-4F62-8963-C7AC44D55474}" type="presParOf" srcId="{F25ADFEB-6B98-9244-B2D7-59F4A8A623C3}" destId="{B52FF339-0373-BD42-85ED-EF8B196850B5}" srcOrd="7" destOrd="0" presId="urn:microsoft.com/office/officeart/2005/8/layout/hProcess9"/>
    <dgm:cxn modelId="{E22508C9-626E-4D2D-B4E3-ACF158D7482A}" type="presParOf" srcId="{F25ADFEB-6B98-9244-B2D7-59F4A8A623C3}" destId="{FF232D00-91E5-124A-9873-0EB5D0490B45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B876F7-DDDF-DA4D-BF1C-E243B1E07F0C}">
      <dsp:nvSpPr>
        <dsp:cNvPr id="0" name=""/>
        <dsp:cNvSpPr/>
      </dsp:nvSpPr>
      <dsp:spPr>
        <a:xfrm>
          <a:off x="614550" y="0"/>
          <a:ext cx="6538799" cy="378492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3618694-652E-6147-B321-B3CC761AEF55}">
      <dsp:nvSpPr>
        <dsp:cNvPr id="0" name=""/>
        <dsp:cNvSpPr/>
      </dsp:nvSpPr>
      <dsp:spPr>
        <a:xfrm>
          <a:off x="2253" y="1147996"/>
          <a:ext cx="1356740" cy="151396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b="1" kern="1200" dirty="0"/>
            <a:t>Nacrt PP Poglavlja </a:t>
          </a:r>
          <a:r>
            <a:rPr lang="en-US" sz="1400" b="1" kern="1200" dirty="0"/>
            <a:t>27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400" b="1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dirty="0"/>
            <a:t>novembar</a:t>
          </a:r>
          <a:r>
            <a:rPr lang="sr-Cyrl-RS" sz="1400" b="1" kern="1200" dirty="0"/>
            <a:t> </a:t>
          </a:r>
          <a:r>
            <a:rPr lang="en-US" sz="1400" b="1" kern="1200" dirty="0"/>
            <a:t>2017</a:t>
          </a:r>
        </a:p>
      </dsp:txBody>
      <dsp:txXfrm>
        <a:off x="68484" y="1214227"/>
        <a:ext cx="1224278" cy="1381506"/>
      </dsp:txXfrm>
    </dsp:sp>
    <dsp:sp modelId="{BC527A04-A9ED-F344-9620-4F6ABA7CF5F1}">
      <dsp:nvSpPr>
        <dsp:cNvPr id="0" name=""/>
        <dsp:cNvSpPr/>
      </dsp:nvSpPr>
      <dsp:spPr>
        <a:xfrm>
          <a:off x="1585117" y="1135476"/>
          <a:ext cx="1356740" cy="151396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b="1" kern="1200" dirty="0"/>
            <a:t>Dostavljanje PP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r-Latn-RS" sz="1400" b="1" kern="1200" dirty="0">
            <a:latin typeface="+mn-lt"/>
            <a:cs typeface="Times New Roman"/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b="1" kern="1200" dirty="0">
              <a:latin typeface="+mn-lt"/>
            </a:rPr>
            <a:t>decembra 2017</a:t>
          </a:r>
          <a:endParaRPr lang="en-US" sz="1400" b="1" kern="1200" dirty="0">
            <a:latin typeface="+mn-lt"/>
          </a:endParaRPr>
        </a:p>
      </dsp:txBody>
      <dsp:txXfrm>
        <a:off x="1651348" y="1201707"/>
        <a:ext cx="1224278" cy="1381506"/>
      </dsp:txXfrm>
    </dsp:sp>
    <dsp:sp modelId="{18D0BF0F-46AC-6141-8326-9F794A27CCBD}">
      <dsp:nvSpPr>
        <dsp:cNvPr id="0" name=""/>
        <dsp:cNvSpPr/>
      </dsp:nvSpPr>
      <dsp:spPr>
        <a:xfrm>
          <a:off x="3167982" y="1135476"/>
          <a:ext cx="1356740" cy="151396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b="1" kern="1200" dirty="0"/>
            <a:t>Zajednička pozicija</a:t>
          </a:r>
          <a:endParaRPr lang="en-US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dirty="0"/>
            <a:t>mart</a:t>
          </a:r>
          <a:r>
            <a:rPr lang="en-US" sz="1400" b="1" kern="1200" dirty="0"/>
            <a:t> 2018</a:t>
          </a:r>
        </a:p>
      </dsp:txBody>
      <dsp:txXfrm>
        <a:off x="3234213" y="1201707"/>
        <a:ext cx="1224278" cy="1381506"/>
      </dsp:txXfrm>
    </dsp:sp>
    <dsp:sp modelId="{22D54C94-39CD-1748-9659-963CF60258F7}">
      <dsp:nvSpPr>
        <dsp:cNvPr id="0" name=""/>
        <dsp:cNvSpPr/>
      </dsp:nvSpPr>
      <dsp:spPr>
        <a:xfrm>
          <a:off x="4750846" y="1135476"/>
          <a:ext cx="1356740" cy="151396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b="1" kern="1200" dirty="0"/>
            <a:t>Adendum iz PP</a:t>
          </a:r>
          <a:endParaRPr lang="en-US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dirty="0"/>
            <a:t>jun</a:t>
          </a:r>
          <a:r>
            <a:rPr lang="en-US" sz="1400" b="1" kern="1200" dirty="0"/>
            <a:t> 2018</a:t>
          </a:r>
        </a:p>
      </dsp:txBody>
      <dsp:txXfrm>
        <a:off x="4817077" y="1201707"/>
        <a:ext cx="1224278" cy="1381506"/>
      </dsp:txXfrm>
    </dsp:sp>
    <dsp:sp modelId="{FF232D00-91E5-124A-9873-0EB5D0490B45}">
      <dsp:nvSpPr>
        <dsp:cNvPr id="0" name=""/>
        <dsp:cNvSpPr/>
      </dsp:nvSpPr>
      <dsp:spPr>
        <a:xfrm>
          <a:off x="6333710" y="1135476"/>
          <a:ext cx="1356740" cy="151396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b="1" kern="1200" dirty="0"/>
            <a:t>Zajednička pozicija</a:t>
          </a:r>
          <a:endParaRPr lang="en-US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400" b="1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dirty="0"/>
            <a:t>decembar</a:t>
          </a:r>
          <a:r>
            <a:rPr lang="en-US" sz="1400" b="1" kern="1200" dirty="0"/>
            <a:t> 2018 </a:t>
          </a:r>
        </a:p>
      </dsp:txBody>
      <dsp:txXfrm>
        <a:off x="6399941" y="1201707"/>
        <a:ext cx="1224278" cy="13815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0151CD-031A-4DE7-94E7-FFBDEEDE7325}" type="datetimeFigureOut">
              <a:rPr lang="en-US" smtClean="0"/>
              <a:t>15-May-17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A4BF9-6218-4E8D-B28B-EE5A4C64B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130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4B5C046-EBBA-4186-B121-29EEAC5409FD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5335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Red Backgroun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44463" y="1043109"/>
            <a:ext cx="8839200" cy="48656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490" y="3698201"/>
            <a:ext cx="2288868" cy="663335"/>
          </a:xfrm>
        </p:spPr>
        <p:txBody>
          <a:bodyPr wrap="none" lIns="0" anchor="ctr"/>
          <a:lstStyle>
            <a:lvl1pPr marL="0" indent="0">
              <a:lnSpc>
                <a:spcPct val="100000"/>
              </a:lnSpc>
              <a:buNone/>
              <a:defRPr sz="3500" b="0" i="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39849" indent="0">
              <a:buNone/>
              <a:defRPr sz="2500"/>
            </a:lvl2pPr>
            <a:lvl3pPr marL="1279698" indent="0">
              <a:buNone/>
              <a:defRPr sz="2200"/>
            </a:lvl3pPr>
            <a:lvl4pPr marL="1919547" indent="0">
              <a:buNone/>
              <a:defRPr sz="2000"/>
            </a:lvl4pPr>
            <a:lvl5pPr marL="2559397" indent="0">
              <a:buNone/>
              <a:defRPr sz="2000"/>
            </a:lvl5pPr>
            <a:lvl6pPr marL="3199246" indent="0">
              <a:buNone/>
              <a:defRPr sz="2000"/>
            </a:lvl6pPr>
            <a:lvl7pPr marL="3839098" indent="0">
              <a:buNone/>
              <a:defRPr sz="2000"/>
            </a:lvl7pPr>
            <a:lvl8pPr marL="4478947" indent="0">
              <a:buNone/>
              <a:defRPr sz="2000"/>
            </a:lvl8pPr>
            <a:lvl9pPr marL="5118796" indent="0">
              <a:buNone/>
              <a:defRPr sz="2000"/>
            </a:lvl9pPr>
          </a:lstStyle>
          <a:p>
            <a:pPr lvl="0"/>
            <a:r>
              <a:rPr lang="sr-Latn-RS" dirty="0"/>
              <a:t>Klikni da edituješ glavni tektualni fajl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453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um Copy Size with 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685800" y="4340225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 rot="10800000">
            <a:off x="3227388" y="4395788"/>
            <a:ext cx="82550" cy="2000250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 rot="10800000">
            <a:off x="5851525" y="4400550"/>
            <a:ext cx="65088" cy="2000250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685800" y="6396038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685800" y="2286000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861" y="2420938"/>
            <a:ext cx="7395709" cy="1824491"/>
          </a:xfrm>
        </p:spPr>
        <p:txBody>
          <a:bodyPr l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latin typeface="Corbel" pitchFamily="34" charset="0"/>
                <a:cs typeface="Arial"/>
              </a:defRPr>
            </a:lvl1pPr>
            <a:lvl2pPr marL="230188" indent="-117475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tabLst/>
              <a:defRPr sz="1500" b="0" i="0">
                <a:solidFill>
                  <a:srgbClr val="7F7F7F"/>
                </a:solidFill>
                <a:latin typeface="Arial"/>
                <a:cs typeface="Arial"/>
              </a:defRPr>
            </a:lvl2pPr>
            <a:lvl3pPr marL="346075" indent="-117475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Arial"/>
                <a:cs typeface="Arial"/>
              </a:defRPr>
            </a:lvl3pPr>
            <a:lvl4pPr marL="455613" indent="-115888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Arial"/>
                <a:cs typeface="Arial"/>
              </a:defRPr>
            </a:lvl4pPr>
            <a:lvl5pPr marL="692150" indent="-12065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87392" y="1798845"/>
            <a:ext cx="7794622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2"/>
          </p:nvPr>
        </p:nvSpPr>
        <p:spPr>
          <a:xfrm>
            <a:off x="5916168" y="4400466"/>
            <a:ext cx="2542032" cy="1994852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13"/>
          </p:nvPr>
        </p:nvSpPr>
        <p:spPr>
          <a:xfrm>
            <a:off x="685800" y="4400550"/>
            <a:ext cx="2542032" cy="1994852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half" idx="18"/>
          </p:nvPr>
        </p:nvSpPr>
        <p:spPr>
          <a:xfrm>
            <a:off x="3310128" y="4400466"/>
            <a:ext cx="2542032" cy="1994852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0219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Copy &amp;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/>
          <p:cNvSpPr>
            <a:spLocks noChangeArrowheads="1"/>
          </p:cNvSpPr>
          <p:nvPr/>
        </p:nvSpPr>
        <p:spPr bwMode="auto">
          <a:xfrm rot="10800000">
            <a:off x="3236913" y="2336800"/>
            <a:ext cx="73025" cy="4059238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685800" y="6396038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85800" y="2286000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677865" y="2420938"/>
            <a:ext cx="2416311" cy="3657600"/>
          </a:xfrm>
        </p:spPr>
        <p:txBody>
          <a:bodyPr l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200" b="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30188" indent="-117475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tabLst/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346075" indent="-117475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455613" indent="-115888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692150" indent="-120650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7392" y="1798845"/>
            <a:ext cx="7794622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1" name="Content Placeholder 3"/>
          <p:cNvSpPr>
            <a:spLocks noGrp="1"/>
          </p:cNvSpPr>
          <p:nvPr>
            <p:ph sz="half" idx="2"/>
          </p:nvPr>
        </p:nvSpPr>
        <p:spPr>
          <a:xfrm>
            <a:off x="3309937" y="2346325"/>
            <a:ext cx="5148263" cy="404899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1615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um Copy &amp;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/>
          <p:cNvSpPr>
            <a:spLocks noChangeArrowheads="1"/>
          </p:cNvSpPr>
          <p:nvPr/>
        </p:nvSpPr>
        <p:spPr bwMode="auto">
          <a:xfrm rot="10800000">
            <a:off x="3236913" y="2336800"/>
            <a:ext cx="73025" cy="4059238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685800" y="6396038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85800" y="2286000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77862" y="2420938"/>
            <a:ext cx="2422526" cy="3657600"/>
          </a:xfrm>
        </p:spPr>
        <p:txBody>
          <a:bodyPr l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30188" indent="-117475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tabLst/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346075" indent="-117475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455613" indent="-115888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692150" indent="-12065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7392" y="1798845"/>
            <a:ext cx="7794622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3309937" y="2346325"/>
            <a:ext cx="5148263" cy="404899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97481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Copy &amp; Large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08350" y="1522990"/>
            <a:ext cx="5149850" cy="493424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39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687391" y="2662473"/>
            <a:ext cx="2416311" cy="3320815"/>
          </a:xfrm>
        </p:spPr>
        <p:txBody>
          <a:bodyPr l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200" b="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30188" indent="-117475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tabLst/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346075" indent="-117475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455613" indent="-115888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692150" indent="-120650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7392" y="1798845"/>
            <a:ext cx="2553475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307378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um Size &amp; Large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2"/>
          </p:nvPr>
        </p:nvSpPr>
        <p:spPr>
          <a:xfrm>
            <a:off x="687388" y="2662473"/>
            <a:ext cx="2422526" cy="3657600"/>
          </a:xfrm>
        </p:spPr>
        <p:txBody>
          <a:bodyPr l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30188" indent="-117475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tabLst/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346075" indent="-117475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455613" indent="-115888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692150" indent="-12065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7392" y="1608919"/>
            <a:ext cx="2539596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3308350" y="1522990"/>
            <a:ext cx="5149850" cy="493424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39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516276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Copy &amp; Object (x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ChangeArrowheads="1"/>
          </p:cNvSpPr>
          <p:nvPr/>
        </p:nvSpPr>
        <p:spPr bwMode="auto">
          <a:xfrm rot="10800000">
            <a:off x="4989513" y="2320925"/>
            <a:ext cx="63500" cy="4095750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685800" y="6396038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85800" y="2286000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53783" y="2346324"/>
            <a:ext cx="3404417" cy="4049077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0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685800" y="2420938"/>
            <a:ext cx="4178922" cy="3657600"/>
          </a:xfrm>
        </p:spPr>
        <p:txBody>
          <a:bodyPr l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200" b="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30188" indent="-117475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tabLst/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346075" indent="-117475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455613" indent="-115888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692150" indent="-120650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7392" y="1798845"/>
            <a:ext cx="7794622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55200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um Copy &amp; Object (x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ChangeArrowheads="1"/>
          </p:cNvSpPr>
          <p:nvPr/>
        </p:nvSpPr>
        <p:spPr bwMode="auto">
          <a:xfrm rot="10800000">
            <a:off x="4989513" y="2320925"/>
            <a:ext cx="63500" cy="4095750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685800" y="6396038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85800" y="2286000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685800" y="2420938"/>
            <a:ext cx="4178927" cy="3657600"/>
          </a:xfrm>
        </p:spPr>
        <p:txBody>
          <a:bodyPr l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30188" indent="-117475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tabLst/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346075" indent="-117475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455613" indent="-115888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692150" indent="-12065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53783" y="2346324"/>
            <a:ext cx="3404417" cy="4049077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0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7392" y="1798845"/>
            <a:ext cx="7794622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937625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Copy &amp; Object (x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4"/>
          <p:cNvSpPr>
            <a:spLocks noChangeArrowheads="1"/>
          </p:cNvSpPr>
          <p:nvPr/>
        </p:nvSpPr>
        <p:spPr bwMode="auto">
          <a:xfrm rot="10800000">
            <a:off x="3236913" y="2320925"/>
            <a:ext cx="73025" cy="4095750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 rot="10800000">
            <a:off x="5851525" y="2316163"/>
            <a:ext cx="65088" cy="4125912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685800" y="6396038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685800" y="2286000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6"/>
          </p:nvPr>
        </p:nvSpPr>
        <p:spPr>
          <a:xfrm>
            <a:off x="5916168" y="2349128"/>
            <a:ext cx="2542032" cy="4050792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Content Placeholder 2"/>
          <p:cNvSpPr>
            <a:spLocks noGrp="1"/>
          </p:cNvSpPr>
          <p:nvPr>
            <p:ph idx="1"/>
          </p:nvPr>
        </p:nvSpPr>
        <p:spPr>
          <a:xfrm>
            <a:off x="685800" y="2420938"/>
            <a:ext cx="2514600" cy="3657600"/>
          </a:xfrm>
        </p:spPr>
        <p:txBody>
          <a:bodyPr l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200" b="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30188" indent="-117475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tabLst/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346075" indent="-117475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455613" indent="-115888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692150" indent="-120650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87392" y="1798845"/>
            <a:ext cx="7794622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15"/>
          </p:nvPr>
        </p:nvSpPr>
        <p:spPr>
          <a:xfrm>
            <a:off x="3310128" y="2349128"/>
            <a:ext cx="2542032" cy="4050792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98277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um Copy &amp; Object (x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4"/>
          <p:cNvSpPr>
            <a:spLocks noChangeArrowheads="1"/>
          </p:cNvSpPr>
          <p:nvPr/>
        </p:nvSpPr>
        <p:spPr bwMode="auto">
          <a:xfrm rot="10800000">
            <a:off x="3236913" y="2316163"/>
            <a:ext cx="73025" cy="411797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 rot="10800000">
            <a:off x="5851525" y="2330450"/>
            <a:ext cx="65088" cy="4097338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685800" y="6396038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685800" y="2286000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6"/>
          </p:nvPr>
        </p:nvSpPr>
        <p:spPr>
          <a:xfrm>
            <a:off x="5916168" y="2349128"/>
            <a:ext cx="2542032" cy="4050792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3"/>
          </p:nvPr>
        </p:nvSpPr>
        <p:spPr>
          <a:xfrm>
            <a:off x="685800" y="2420938"/>
            <a:ext cx="2514600" cy="3657600"/>
          </a:xfrm>
        </p:spPr>
        <p:txBody>
          <a:bodyPr l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30188" indent="-117475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tabLst/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346075" indent="-117475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455613" indent="-115888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692150" indent="-12065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87392" y="1798845"/>
            <a:ext cx="7794622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15"/>
          </p:nvPr>
        </p:nvSpPr>
        <p:spPr>
          <a:xfrm>
            <a:off x="3310128" y="2349128"/>
            <a:ext cx="2542032" cy="4046909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06234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Small &amp; 1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ChangeArrowheads="1"/>
          </p:cNvSpPr>
          <p:nvPr/>
        </p:nvSpPr>
        <p:spPr bwMode="auto">
          <a:xfrm rot="10800000">
            <a:off x="5851525" y="2300288"/>
            <a:ext cx="65088" cy="4125912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85800" y="6396038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685800" y="2286000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2" name="Content Placeholder 2"/>
          <p:cNvSpPr>
            <a:spLocks noGrp="1"/>
          </p:cNvSpPr>
          <p:nvPr>
            <p:ph idx="1"/>
          </p:nvPr>
        </p:nvSpPr>
        <p:spPr>
          <a:xfrm>
            <a:off x="685800" y="2420938"/>
            <a:ext cx="2514600" cy="3657600"/>
          </a:xfrm>
        </p:spPr>
        <p:txBody>
          <a:bodyPr l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200" b="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30188" indent="-117475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tabLst/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346075" indent="-117475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455613" indent="-115888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692150" indent="-120650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3" name="Content Placeholder 2"/>
          <p:cNvSpPr>
            <a:spLocks noGrp="1"/>
          </p:cNvSpPr>
          <p:nvPr>
            <p:ph idx="12"/>
          </p:nvPr>
        </p:nvSpPr>
        <p:spPr>
          <a:xfrm>
            <a:off x="3311525" y="2420938"/>
            <a:ext cx="2514600" cy="3657600"/>
          </a:xfrm>
        </p:spPr>
        <p:txBody>
          <a:bodyPr l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200" b="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30188" indent="-117475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tabLst/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346075" indent="-117475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455613" indent="-115888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692150" indent="-120650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7392" y="1798845"/>
            <a:ext cx="7794622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5916168" y="2349128"/>
            <a:ext cx="2542032" cy="4050792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2119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arge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146304" y="1051902"/>
            <a:ext cx="8843963" cy="4865687"/>
          </a:xfrm>
          <a:solidFill>
            <a:srgbClr val="92D050"/>
          </a:solidFill>
          <a:ln>
            <a:noFill/>
          </a:ln>
        </p:spPr>
        <p:txBody>
          <a:bodyPr lIns="0"/>
          <a:lstStyle>
            <a:lvl1pPr marL="0" indent="0">
              <a:buNone/>
              <a:defRPr sz="1400" baseline="0"/>
            </a:lvl1pPr>
            <a:lvl2pPr marL="639849" indent="0">
              <a:buNone/>
              <a:defRPr sz="3900"/>
            </a:lvl2pPr>
            <a:lvl3pPr marL="1279698" indent="0">
              <a:buNone/>
              <a:defRPr sz="3400"/>
            </a:lvl3pPr>
            <a:lvl4pPr marL="1919547" indent="0">
              <a:buNone/>
              <a:defRPr sz="2800"/>
            </a:lvl4pPr>
            <a:lvl5pPr marL="2559397" indent="0">
              <a:buNone/>
              <a:defRPr sz="2800"/>
            </a:lvl5pPr>
            <a:lvl6pPr marL="3199246" indent="0">
              <a:buNone/>
              <a:defRPr sz="2800"/>
            </a:lvl6pPr>
            <a:lvl7pPr marL="3839098" indent="0">
              <a:buNone/>
              <a:defRPr sz="2800"/>
            </a:lvl7pPr>
            <a:lvl8pPr marL="4478947" indent="0">
              <a:buNone/>
              <a:defRPr sz="2800"/>
            </a:lvl8pPr>
            <a:lvl9pPr marL="5118796" indent="0">
              <a:buNone/>
              <a:defRPr sz="2800"/>
            </a:lvl9pPr>
          </a:lstStyle>
          <a:p>
            <a:pPr lvl="0"/>
            <a:r>
              <a:rPr lang="sr-Latn-RS" noProof="0" dirty="0"/>
              <a:t>Klikni na ikonicu da dodaš sliku</a:t>
            </a:r>
            <a:endParaRPr lang="en-US" noProof="0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490" y="3698201"/>
            <a:ext cx="2288868" cy="663335"/>
          </a:xfrm>
        </p:spPr>
        <p:txBody>
          <a:bodyPr wrap="none" lIns="0" anchor="ctr"/>
          <a:lstStyle>
            <a:lvl1pPr marL="0" indent="0">
              <a:lnSpc>
                <a:spcPct val="100000"/>
              </a:lnSpc>
              <a:buNone/>
              <a:defRPr sz="3500" b="0" i="0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39849" indent="0">
              <a:buNone/>
              <a:defRPr sz="2500"/>
            </a:lvl2pPr>
            <a:lvl3pPr marL="1279698" indent="0">
              <a:buNone/>
              <a:defRPr sz="2200"/>
            </a:lvl3pPr>
            <a:lvl4pPr marL="1919547" indent="0">
              <a:buNone/>
              <a:defRPr sz="2000"/>
            </a:lvl4pPr>
            <a:lvl5pPr marL="2559397" indent="0">
              <a:buNone/>
              <a:defRPr sz="2000"/>
            </a:lvl5pPr>
            <a:lvl6pPr marL="3199246" indent="0">
              <a:buNone/>
              <a:defRPr sz="2000"/>
            </a:lvl6pPr>
            <a:lvl7pPr marL="3839098" indent="0">
              <a:buNone/>
              <a:defRPr sz="2000"/>
            </a:lvl7pPr>
            <a:lvl8pPr marL="4478947" indent="0">
              <a:buNone/>
              <a:defRPr sz="2000"/>
            </a:lvl8pPr>
            <a:lvl9pPr marL="5118796" indent="0">
              <a:buNone/>
              <a:defRPr sz="2000"/>
            </a:lvl9pPr>
          </a:lstStyle>
          <a:p>
            <a:pPr lvl="0"/>
            <a:r>
              <a:rPr lang="en-US" dirty="0"/>
              <a:t>K</a:t>
            </a:r>
            <a:r>
              <a:rPr lang="sr-Latn-RS" dirty="0"/>
              <a:t>likni da edituješ glavni tekstualni dokument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2948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Medium &amp; 1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ChangeArrowheads="1"/>
          </p:cNvSpPr>
          <p:nvPr/>
        </p:nvSpPr>
        <p:spPr bwMode="auto">
          <a:xfrm rot="10800000">
            <a:off x="5851525" y="2316163"/>
            <a:ext cx="65088" cy="4110037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85800" y="6396038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685800" y="2286000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3"/>
          </p:nvPr>
        </p:nvSpPr>
        <p:spPr>
          <a:xfrm>
            <a:off x="685800" y="2420938"/>
            <a:ext cx="2514600" cy="3657600"/>
          </a:xfrm>
        </p:spPr>
        <p:txBody>
          <a:bodyPr l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30188" indent="-117475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tabLst/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346075" indent="-117475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455613" indent="-115888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692150" indent="-12065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4"/>
          </p:nvPr>
        </p:nvSpPr>
        <p:spPr>
          <a:xfrm>
            <a:off x="3311525" y="2420938"/>
            <a:ext cx="2514600" cy="3657600"/>
          </a:xfrm>
        </p:spPr>
        <p:txBody>
          <a:bodyPr l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30188" indent="-117475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tabLst/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346075" indent="-117475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455613" indent="-115888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692150" indent="-12065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7392" y="1798845"/>
            <a:ext cx="7794622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6"/>
          </p:nvPr>
        </p:nvSpPr>
        <p:spPr>
          <a:xfrm>
            <a:off x="5916168" y="2349128"/>
            <a:ext cx="2542032" cy="4050792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768732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Medium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685800" y="6396038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85800" y="2286000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3"/>
          </p:nvPr>
        </p:nvSpPr>
        <p:spPr>
          <a:xfrm>
            <a:off x="685799" y="2420938"/>
            <a:ext cx="3425917" cy="3657600"/>
          </a:xfrm>
        </p:spPr>
        <p:txBody>
          <a:bodyPr l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30188" indent="-117475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tabLst/>
              <a:defRPr sz="1500" b="0" i="0">
                <a:solidFill>
                  <a:srgbClr val="7F7F7F"/>
                </a:solidFill>
                <a:latin typeface="Arial"/>
                <a:cs typeface="Arial"/>
              </a:defRPr>
            </a:lvl2pPr>
            <a:lvl3pPr marL="346075" indent="-117475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Arial"/>
                <a:cs typeface="Arial"/>
              </a:defRPr>
            </a:lvl3pPr>
            <a:lvl4pPr marL="455613" indent="-115888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Arial"/>
                <a:cs typeface="Arial"/>
              </a:defRPr>
            </a:lvl4pPr>
            <a:lvl5pPr marL="692150" indent="-12065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4"/>
          </p:nvPr>
        </p:nvSpPr>
        <p:spPr>
          <a:xfrm>
            <a:off x="4258162" y="2420938"/>
            <a:ext cx="3426180" cy="3657600"/>
          </a:xfrm>
        </p:spPr>
        <p:txBody>
          <a:bodyPr l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30188" indent="-117475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tabLst/>
              <a:defRPr sz="1500" b="0" i="0">
                <a:solidFill>
                  <a:srgbClr val="7F7F7F"/>
                </a:solidFill>
                <a:latin typeface="Arial"/>
                <a:cs typeface="Arial"/>
              </a:defRPr>
            </a:lvl2pPr>
            <a:lvl3pPr marL="346075" indent="-117475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Arial"/>
                <a:cs typeface="Arial"/>
              </a:defRPr>
            </a:lvl3pPr>
            <a:lvl4pPr marL="455613" indent="-115888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Arial"/>
                <a:cs typeface="Arial"/>
              </a:defRPr>
            </a:lvl4pPr>
            <a:lvl5pPr marL="692150" indent="-12065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7392" y="1798845"/>
            <a:ext cx="7794622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433503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Small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685800" y="6396038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85800" y="2286000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8" name="Content Placeholder 2"/>
          <p:cNvSpPr>
            <a:spLocks noGrp="1"/>
          </p:cNvSpPr>
          <p:nvPr>
            <p:ph idx="1"/>
          </p:nvPr>
        </p:nvSpPr>
        <p:spPr>
          <a:xfrm>
            <a:off x="685800" y="2420938"/>
            <a:ext cx="2514600" cy="3657600"/>
          </a:xfrm>
        </p:spPr>
        <p:txBody>
          <a:bodyPr l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200" b="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30188" indent="-117475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tabLst/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346075" indent="-117475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455613" indent="-115888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692150" indent="-120650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" name="Content Placeholder 2"/>
          <p:cNvSpPr>
            <a:spLocks noGrp="1"/>
          </p:cNvSpPr>
          <p:nvPr>
            <p:ph idx="12"/>
          </p:nvPr>
        </p:nvSpPr>
        <p:spPr>
          <a:xfrm>
            <a:off x="3311525" y="2420938"/>
            <a:ext cx="2514600" cy="3657600"/>
          </a:xfrm>
        </p:spPr>
        <p:txBody>
          <a:bodyPr l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200" b="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30188" indent="-117475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tabLst/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346075" indent="-117475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455613" indent="-115888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692150" indent="-120650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0" name="Content Placeholder 2"/>
          <p:cNvSpPr>
            <a:spLocks noGrp="1"/>
          </p:cNvSpPr>
          <p:nvPr>
            <p:ph idx="13"/>
          </p:nvPr>
        </p:nvSpPr>
        <p:spPr>
          <a:xfrm>
            <a:off x="5957666" y="2420938"/>
            <a:ext cx="2514600" cy="3657600"/>
          </a:xfrm>
        </p:spPr>
        <p:txBody>
          <a:bodyPr l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200" b="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30188" indent="-117475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tabLst/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346075" indent="-117475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455613" indent="-115888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692150" indent="-120650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7392" y="1798845"/>
            <a:ext cx="7794622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393987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Medium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685800" y="6396038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85800" y="2286000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4"/>
          </p:nvPr>
        </p:nvSpPr>
        <p:spPr>
          <a:xfrm>
            <a:off x="685800" y="2420938"/>
            <a:ext cx="2514600" cy="3657600"/>
          </a:xfrm>
        </p:spPr>
        <p:txBody>
          <a:bodyPr l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30188" indent="-117475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tabLst/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346075" indent="-117475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455613" indent="-115888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692150" indent="-12065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5"/>
          </p:nvPr>
        </p:nvSpPr>
        <p:spPr>
          <a:xfrm>
            <a:off x="3311525" y="2420938"/>
            <a:ext cx="2514600" cy="3657600"/>
          </a:xfrm>
        </p:spPr>
        <p:txBody>
          <a:bodyPr l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30188" indent="-117475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tabLst/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346075" indent="-117475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455613" indent="-115888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692150" indent="-12065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6"/>
          </p:nvPr>
        </p:nvSpPr>
        <p:spPr>
          <a:xfrm>
            <a:off x="5962650" y="2420938"/>
            <a:ext cx="2514600" cy="3657600"/>
          </a:xfrm>
        </p:spPr>
        <p:txBody>
          <a:bodyPr l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30188" indent="-117475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tabLst/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346075" indent="-117475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455613" indent="-115888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692150" indent="-12065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7392" y="1798845"/>
            <a:ext cx="7794622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86327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 (Small Cop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685800" y="6396038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685800" y="2286000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420938"/>
            <a:ext cx="5341938" cy="3657600"/>
          </a:xfrm>
        </p:spPr>
        <p:txBody>
          <a:bodyPr lIns="0" tIns="0"/>
          <a:lstStyle>
            <a:lvl1pPr marL="230188" indent="-230188">
              <a:lnSpc>
                <a:spcPct val="130000"/>
              </a:lnSpc>
              <a:spcBef>
                <a:spcPts val="0"/>
              </a:spcBef>
              <a:spcAft>
                <a:spcPts val="1100"/>
              </a:spcAft>
              <a:buFont typeface="+mj-lt"/>
              <a:buAutoNum type="arabicParenR"/>
              <a:defRPr sz="1200" b="0" i="0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07988" indent="-171450">
              <a:lnSpc>
                <a:spcPct val="140000"/>
              </a:lnSpc>
              <a:buFont typeface="Lucida Grande"/>
              <a:buChar char="−"/>
              <a:defRPr sz="1200"/>
            </a:lvl2pPr>
            <a:lvl3pPr marL="347663" indent="-109538">
              <a:lnSpc>
                <a:spcPct val="140000"/>
              </a:lnSpc>
              <a:defRPr sz="1200"/>
            </a:lvl3pPr>
            <a:lvl4pPr marL="460375" indent="-115888">
              <a:lnSpc>
                <a:spcPct val="140000"/>
              </a:lnSpc>
              <a:defRPr sz="1200"/>
            </a:lvl4pPr>
            <a:lvl5pPr marL="627063" indent="-111125">
              <a:lnSpc>
                <a:spcPct val="140000"/>
              </a:lnSpc>
              <a:defRPr sz="12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87392" y="1798845"/>
            <a:ext cx="7794622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860623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umbered List (Medium Cop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685800" y="6396038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685800" y="2286000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420938"/>
            <a:ext cx="6626353" cy="3657600"/>
          </a:xfrm>
        </p:spPr>
        <p:txBody>
          <a:bodyPr lIns="0" tIns="0"/>
          <a:lstStyle>
            <a:lvl1pPr marL="230188" indent="-230188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  <a:defRPr sz="1500" b="0" i="0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07988" indent="-171450">
              <a:lnSpc>
                <a:spcPct val="140000"/>
              </a:lnSpc>
              <a:buFont typeface="Lucida Grande"/>
              <a:buChar char="−"/>
              <a:defRPr sz="1200"/>
            </a:lvl2pPr>
            <a:lvl3pPr marL="347663" indent="-109538">
              <a:lnSpc>
                <a:spcPct val="140000"/>
              </a:lnSpc>
              <a:defRPr sz="1200"/>
            </a:lvl3pPr>
            <a:lvl4pPr marL="460375" indent="-115888">
              <a:lnSpc>
                <a:spcPct val="140000"/>
              </a:lnSpc>
              <a:defRPr sz="1200"/>
            </a:lvl4pPr>
            <a:lvl5pPr marL="627063" indent="-111125">
              <a:lnSpc>
                <a:spcPct val="140000"/>
              </a:lnSpc>
              <a:defRPr sz="12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87392" y="1798845"/>
            <a:ext cx="7794622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413701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Numbered List (Large Cop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685800" y="6396038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685800" y="2286000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420938"/>
            <a:ext cx="7794625" cy="3657600"/>
          </a:xfrm>
        </p:spPr>
        <p:txBody>
          <a:bodyPr lIns="0" tIns="0"/>
          <a:lstStyle>
            <a:lvl1pPr marL="230188" indent="-230188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  <a:defRPr sz="2800" b="0" i="0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07988" indent="-171450">
              <a:lnSpc>
                <a:spcPct val="140000"/>
              </a:lnSpc>
              <a:buFont typeface="Lucida Grande"/>
              <a:buChar char="−"/>
              <a:defRPr sz="1200"/>
            </a:lvl2pPr>
            <a:lvl3pPr marL="347663" indent="-109538">
              <a:lnSpc>
                <a:spcPct val="140000"/>
              </a:lnSpc>
              <a:defRPr sz="1200"/>
            </a:lvl3pPr>
            <a:lvl4pPr marL="460375" indent="-115888">
              <a:lnSpc>
                <a:spcPct val="140000"/>
              </a:lnSpc>
              <a:defRPr sz="1200"/>
            </a:lvl4pPr>
            <a:lvl5pPr marL="627063" indent="-111125">
              <a:lnSpc>
                <a:spcPct val="140000"/>
              </a:lnSpc>
              <a:defRPr sz="12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87392" y="1798845"/>
            <a:ext cx="7794622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730779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685800" y="6396038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685800" y="2286000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687393" y="2346324"/>
            <a:ext cx="7770808" cy="4049077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0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87392" y="1798845"/>
            <a:ext cx="7794622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483975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aptio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685800" y="6396038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685800" y="2286000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4879879" y="1522990"/>
            <a:ext cx="3597371" cy="636284"/>
          </a:xfrm>
        </p:spPr>
        <p:txBody>
          <a:bodyPr lIns="0" anchor="b"/>
          <a:lstStyle>
            <a:lvl1pPr marL="0" marR="0" indent="0" algn="l" defTabSz="912813" rtl="0" eaLnBrk="0" fontAlgn="base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30188" indent="-117475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tabLst/>
              <a:defRPr sz="1000">
                <a:solidFill>
                  <a:srgbClr val="7F7F7F"/>
                </a:solidFill>
                <a:latin typeface="MetaOT-Light"/>
              </a:defRPr>
            </a:lvl2pPr>
            <a:lvl3pPr marL="346075" indent="-117475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000">
                <a:solidFill>
                  <a:srgbClr val="7F7F7F"/>
                </a:solidFill>
                <a:latin typeface="MetaOT-Light"/>
              </a:defRPr>
            </a:lvl3pPr>
            <a:lvl4pPr marL="455613" indent="-115888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000">
                <a:solidFill>
                  <a:srgbClr val="7F7F7F"/>
                </a:solidFill>
                <a:latin typeface="MetaOT-Light"/>
              </a:defRPr>
            </a:lvl4pPr>
            <a:lvl5pPr marL="692150" indent="-120650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000">
                <a:solidFill>
                  <a:srgbClr val="7F7F7F"/>
                </a:solidFill>
                <a:latin typeface="MetaOT-Ligh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7393" y="1522990"/>
            <a:ext cx="3885910" cy="655706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2"/>
          </p:nvPr>
        </p:nvSpPr>
        <p:spPr>
          <a:xfrm>
            <a:off x="687393" y="2346324"/>
            <a:ext cx="7770808" cy="4049077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0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42621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Images (x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685800" y="4340225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 rot="10800000">
            <a:off x="3227388" y="4381500"/>
            <a:ext cx="82550" cy="2055813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 rot="10800000">
            <a:off x="5851525" y="4386263"/>
            <a:ext cx="65088" cy="2055812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 rot="10800000">
            <a:off x="3227388" y="2332038"/>
            <a:ext cx="82550" cy="2043112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 rot="10800000">
            <a:off x="5851525" y="2332038"/>
            <a:ext cx="65088" cy="2049462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685800" y="6396038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685800" y="2286000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687392" y="1798845"/>
            <a:ext cx="7794622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Content Placeholder 3"/>
          <p:cNvSpPr>
            <a:spLocks noGrp="1"/>
          </p:cNvSpPr>
          <p:nvPr>
            <p:ph sz="half" idx="2"/>
          </p:nvPr>
        </p:nvSpPr>
        <p:spPr>
          <a:xfrm>
            <a:off x="5916168" y="4400466"/>
            <a:ext cx="2542032" cy="1994852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Content Placeholder 3"/>
          <p:cNvSpPr>
            <a:spLocks noGrp="1"/>
          </p:cNvSpPr>
          <p:nvPr>
            <p:ph sz="half" idx="13"/>
          </p:nvPr>
        </p:nvSpPr>
        <p:spPr>
          <a:xfrm>
            <a:off x="685800" y="4400550"/>
            <a:ext cx="2542032" cy="1994852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Content Placeholder 3"/>
          <p:cNvSpPr>
            <a:spLocks noGrp="1"/>
          </p:cNvSpPr>
          <p:nvPr>
            <p:ph sz="half" idx="15"/>
          </p:nvPr>
        </p:nvSpPr>
        <p:spPr>
          <a:xfrm>
            <a:off x="3310128" y="2349129"/>
            <a:ext cx="2542032" cy="1994852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3"/>
          <p:cNvSpPr>
            <a:spLocks noGrp="1"/>
          </p:cNvSpPr>
          <p:nvPr>
            <p:ph sz="half" idx="16"/>
          </p:nvPr>
        </p:nvSpPr>
        <p:spPr>
          <a:xfrm>
            <a:off x="685800" y="2349129"/>
            <a:ext cx="2542032" cy="1994852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Content Placeholder 3"/>
          <p:cNvSpPr>
            <a:spLocks noGrp="1"/>
          </p:cNvSpPr>
          <p:nvPr>
            <p:ph sz="half" idx="17"/>
          </p:nvPr>
        </p:nvSpPr>
        <p:spPr>
          <a:xfrm>
            <a:off x="5916168" y="2349129"/>
            <a:ext cx="2542032" cy="1994852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Content Placeholder 3"/>
          <p:cNvSpPr>
            <a:spLocks noGrp="1"/>
          </p:cNvSpPr>
          <p:nvPr>
            <p:ph sz="half" idx="18"/>
          </p:nvPr>
        </p:nvSpPr>
        <p:spPr>
          <a:xfrm>
            <a:off x="3310128" y="4400466"/>
            <a:ext cx="2542032" cy="1994852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0188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685800" y="5833330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1" hasCustomPrompt="1"/>
          </p:nvPr>
        </p:nvSpPr>
        <p:spPr>
          <a:xfrm>
            <a:off x="685800" y="1854481"/>
            <a:ext cx="7794626" cy="3681412"/>
          </a:xfrm>
        </p:spPr>
        <p:txBody>
          <a:bodyPr lIns="0" tIns="45720" rIns="91440" bIns="4572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 sz="3500" b="0" i="0" baseline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30188" indent="-117475">
              <a:lnSpc>
                <a:spcPct val="130000"/>
              </a:lnSpc>
              <a:tabLst/>
              <a:defRPr sz="1100">
                <a:solidFill>
                  <a:srgbClr val="7F7F7F"/>
                </a:solidFill>
              </a:defRPr>
            </a:lvl2pPr>
            <a:lvl3pPr marL="346075" indent="-117475">
              <a:lnSpc>
                <a:spcPct val="130000"/>
              </a:lnSpc>
              <a:defRPr sz="1100">
                <a:solidFill>
                  <a:srgbClr val="7F7F7F"/>
                </a:solidFill>
              </a:defRPr>
            </a:lvl3pPr>
            <a:lvl4pPr marL="455613" indent="-115888">
              <a:lnSpc>
                <a:spcPct val="130000"/>
              </a:lnSpc>
              <a:defRPr sz="1100">
                <a:solidFill>
                  <a:srgbClr val="7F7F7F"/>
                </a:solidFill>
              </a:defRPr>
            </a:lvl4pPr>
            <a:lvl5pPr marL="692150" indent="-120650">
              <a:lnSpc>
                <a:spcPct val="130000"/>
              </a:lnSpc>
              <a:defRPr sz="1100">
                <a:solidFill>
                  <a:srgbClr val="7F7F7F"/>
                </a:solidFill>
              </a:defRPr>
            </a:lvl5pPr>
          </a:lstStyle>
          <a:p>
            <a:pPr lvl="0"/>
            <a:r>
              <a:rPr lang="en-US" dirty="0"/>
              <a:t>K</a:t>
            </a:r>
            <a:r>
              <a:rPr lang="sr-Latn-RS" dirty="0"/>
              <a:t>likni da edituješ glavni tekstualni dokument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803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Images (x5) Option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3260725" y="4340225"/>
            <a:ext cx="5197475" cy="6667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 rot="10800000">
            <a:off x="5851525" y="4400550"/>
            <a:ext cx="65088" cy="2000250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 rot="10800000">
            <a:off x="5851525" y="2346325"/>
            <a:ext cx="65088" cy="2005013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 rot="10800000">
            <a:off x="3227388" y="2314575"/>
            <a:ext cx="82550" cy="4125913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685800" y="6396038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685800" y="2286000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4" name="Title 1"/>
          <p:cNvSpPr>
            <a:spLocks noGrp="1"/>
          </p:cNvSpPr>
          <p:nvPr>
            <p:ph type="title"/>
          </p:nvPr>
        </p:nvSpPr>
        <p:spPr>
          <a:xfrm>
            <a:off x="687392" y="1798845"/>
            <a:ext cx="7794622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Content Placeholder 3"/>
          <p:cNvSpPr>
            <a:spLocks noGrp="1"/>
          </p:cNvSpPr>
          <p:nvPr>
            <p:ph sz="half" idx="2"/>
          </p:nvPr>
        </p:nvSpPr>
        <p:spPr>
          <a:xfrm>
            <a:off x="5916168" y="4400466"/>
            <a:ext cx="2542032" cy="1994852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Content Placeholder 3"/>
          <p:cNvSpPr>
            <a:spLocks noGrp="1"/>
          </p:cNvSpPr>
          <p:nvPr>
            <p:ph sz="half" idx="15"/>
          </p:nvPr>
        </p:nvSpPr>
        <p:spPr>
          <a:xfrm>
            <a:off x="3310128" y="2349129"/>
            <a:ext cx="2542032" cy="1994852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3"/>
          <p:cNvSpPr>
            <a:spLocks noGrp="1"/>
          </p:cNvSpPr>
          <p:nvPr>
            <p:ph sz="half" idx="16"/>
          </p:nvPr>
        </p:nvSpPr>
        <p:spPr>
          <a:xfrm>
            <a:off x="685800" y="2349129"/>
            <a:ext cx="2542032" cy="4051672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Content Placeholder 3"/>
          <p:cNvSpPr>
            <a:spLocks noGrp="1"/>
          </p:cNvSpPr>
          <p:nvPr>
            <p:ph sz="half" idx="18"/>
          </p:nvPr>
        </p:nvSpPr>
        <p:spPr>
          <a:xfrm>
            <a:off x="3310128" y="4400466"/>
            <a:ext cx="2542032" cy="1994852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Content Placeholder 3"/>
          <p:cNvSpPr>
            <a:spLocks noGrp="1"/>
          </p:cNvSpPr>
          <p:nvPr>
            <p:ph sz="half" idx="17"/>
          </p:nvPr>
        </p:nvSpPr>
        <p:spPr>
          <a:xfrm>
            <a:off x="5916168" y="2349129"/>
            <a:ext cx="2542032" cy="1994852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392218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Images (x5) Option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685800" y="4340225"/>
            <a:ext cx="5208588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 rot="10800000">
            <a:off x="5851525" y="2346325"/>
            <a:ext cx="65088" cy="4110038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 rot="10800000">
            <a:off x="3227388" y="2314575"/>
            <a:ext cx="82550" cy="4125913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685800" y="6396038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685800" y="2286000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5" name="Content Placeholder 3"/>
          <p:cNvSpPr>
            <a:spLocks noGrp="1"/>
          </p:cNvSpPr>
          <p:nvPr>
            <p:ph sz="half" idx="17"/>
          </p:nvPr>
        </p:nvSpPr>
        <p:spPr>
          <a:xfrm>
            <a:off x="5916168" y="2349128"/>
            <a:ext cx="2542032" cy="404619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Title 1"/>
          <p:cNvSpPr>
            <a:spLocks noGrp="1"/>
          </p:cNvSpPr>
          <p:nvPr>
            <p:ph type="title"/>
          </p:nvPr>
        </p:nvSpPr>
        <p:spPr>
          <a:xfrm>
            <a:off x="687392" y="1798845"/>
            <a:ext cx="7794622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" name="Content Placeholder 3"/>
          <p:cNvSpPr>
            <a:spLocks noGrp="1"/>
          </p:cNvSpPr>
          <p:nvPr>
            <p:ph sz="half" idx="15"/>
          </p:nvPr>
        </p:nvSpPr>
        <p:spPr>
          <a:xfrm>
            <a:off x="3310128" y="2349129"/>
            <a:ext cx="2542032" cy="1994852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Content Placeholder 3"/>
          <p:cNvSpPr>
            <a:spLocks noGrp="1"/>
          </p:cNvSpPr>
          <p:nvPr>
            <p:ph sz="half" idx="13"/>
          </p:nvPr>
        </p:nvSpPr>
        <p:spPr>
          <a:xfrm>
            <a:off x="685800" y="4400550"/>
            <a:ext cx="2542032" cy="1994852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Content Placeholder 3"/>
          <p:cNvSpPr>
            <a:spLocks noGrp="1"/>
          </p:cNvSpPr>
          <p:nvPr>
            <p:ph sz="half" idx="16"/>
          </p:nvPr>
        </p:nvSpPr>
        <p:spPr>
          <a:xfrm>
            <a:off x="685800" y="2349129"/>
            <a:ext cx="2542032" cy="1994852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2" name="Content Placeholder 3"/>
          <p:cNvSpPr>
            <a:spLocks noGrp="1"/>
          </p:cNvSpPr>
          <p:nvPr>
            <p:ph sz="half" idx="18"/>
          </p:nvPr>
        </p:nvSpPr>
        <p:spPr>
          <a:xfrm>
            <a:off x="3310128" y="4400466"/>
            <a:ext cx="2542032" cy="1994852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23220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Images (x3) Option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5916613" y="4340225"/>
            <a:ext cx="2541587" cy="6667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 rot="10800000">
            <a:off x="5851525" y="2346325"/>
            <a:ext cx="65088" cy="4110038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685800" y="6396038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685800" y="2286000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5" name="Content Placeholder 3"/>
          <p:cNvSpPr>
            <a:spLocks noGrp="1"/>
          </p:cNvSpPr>
          <p:nvPr>
            <p:ph sz="half" idx="17"/>
          </p:nvPr>
        </p:nvSpPr>
        <p:spPr>
          <a:xfrm>
            <a:off x="685800" y="2349129"/>
            <a:ext cx="5165724" cy="4051672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687392" y="1798845"/>
            <a:ext cx="7794622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1" name="Content Placeholder 3"/>
          <p:cNvSpPr>
            <a:spLocks noGrp="1"/>
          </p:cNvSpPr>
          <p:nvPr>
            <p:ph sz="half" idx="2"/>
          </p:nvPr>
        </p:nvSpPr>
        <p:spPr>
          <a:xfrm>
            <a:off x="5916168" y="4400466"/>
            <a:ext cx="2542032" cy="1994852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18"/>
          </p:nvPr>
        </p:nvSpPr>
        <p:spPr>
          <a:xfrm>
            <a:off x="5916168" y="2349129"/>
            <a:ext cx="2542032" cy="1994852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46367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Images (x3) Option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685800" y="4340225"/>
            <a:ext cx="2633663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 rot="10800000">
            <a:off x="3227388" y="2314575"/>
            <a:ext cx="82550" cy="4125913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685800" y="6396038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685800" y="2286000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7" name="Content Placeholder 3"/>
          <p:cNvSpPr>
            <a:spLocks noGrp="1"/>
          </p:cNvSpPr>
          <p:nvPr>
            <p:ph sz="half" idx="17"/>
          </p:nvPr>
        </p:nvSpPr>
        <p:spPr>
          <a:xfrm>
            <a:off x="3309938" y="2349129"/>
            <a:ext cx="5148262" cy="4046272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687392" y="1798845"/>
            <a:ext cx="7794622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half" idx="13"/>
          </p:nvPr>
        </p:nvSpPr>
        <p:spPr>
          <a:xfrm>
            <a:off x="685800" y="4400550"/>
            <a:ext cx="2542032" cy="1994852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3"/>
          <p:cNvSpPr>
            <a:spLocks noGrp="1"/>
          </p:cNvSpPr>
          <p:nvPr>
            <p:ph sz="half" idx="16"/>
          </p:nvPr>
        </p:nvSpPr>
        <p:spPr>
          <a:xfrm>
            <a:off x="685800" y="2349129"/>
            <a:ext cx="2542032" cy="1994852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1695364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Images (x3) Option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ChangeArrowheads="1"/>
          </p:cNvSpPr>
          <p:nvPr/>
        </p:nvSpPr>
        <p:spPr bwMode="auto">
          <a:xfrm rot="10800000">
            <a:off x="5851525" y="2346325"/>
            <a:ext cx="65088" cy="406717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 rot="10800000">
            <a:off x="3227388" y="2314575"/>
            <a:ext cx="82550" cy="4125913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685800" y="6396038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685800" y="2286000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7" name="Content Placeholder 3"/>
          <p:cNvSpPr>
            <a:spLocks noGrp="1"/>
          </p:cNvSpPr>
          <p:nvPr>
            <p:ph sz="half" idx="17"/>
          </p:nvPr>
        </p:nvSpPr>
        <p:spPr>
          <a:xfrm>
            <a:off x="5916168" y="2349129"/>
            <a:ext cx="2542032" cy="4046908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itle 1"/>
          <p:cNvSpPr>
            <a:spLocks noGrp="1"/>
          </p:cNvSpPr>
          <p:nvPr>
            <p:ph type="title"/>
          </p:nvPr>
        </p:nvSpPr>
        <p:spPr>
          <a:xfrm>
            <a:off x="687392" y="1798845"/>
            <a:ext cx="7794622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Content Placeholder 3"/>
          <p:cNvSpPr>
            <a:spLocks noGrp="1"/>
          </p:cNvSpPr>
          <p:nvPr>
            <p:ph sz="half" idx="15"/>
          </p:nvPr>
        </p:nvSpPr>
        <p:spPr>
          <a:xfrm>
            <a:off x="3310128" y="2349128"/>
            <a:ext cx="2542032" cy="4046909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half" idx="16"/>
          </p:nvPr>
        </p:nvSpPr>
        <p:spPr>
          <a:xfrm>
            <a:off x="685800" y="2349129"/>
            <a:ext cx="2542032" cy="4051672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81746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ultiple Images (x2) Option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3"/>
          <p:cNvSpPr>
            <a:spLocks noChangeArrowheads="1"/>
          </p:cNvSpPr>
          <p:nvPr/>
        </p:nvSpPr>
        <p:spPr bwMode="auto">
          <a:xfrm rot="10800000">
            <a:off x="4543425" y="2319338"/>
            <a:ext cx="63500" cy="4103687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685800" y="6396038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85800" y="2286000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8" name="Content Placeholder 3"/>
          <p:cNvSpPr>
            <a:spLocks noGrp="1"/>
          </p:cNvSpPr>
          <p:nvPr>
            <p:ph sz="half" idx="19"/>
          </p:nvPr>
        </p:nvSpPr>
        <p:spPr>
          <a:xfrm>
            <a:off x="4606926" y="2349129"/>
            <a:ext cx="3851274" cy="404786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half" idx="17"/>
          </p:nvPr>
        </p:nvSpPr>
        <p:spPr>
          <a:xfrm>
            <a:off x="685799" y="2349129"/>
            <a:ext cx="3857623" cy="4051672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itle 1"/>
          <p:cNvSpPr>
            <a:spLocks noGrp="1"/>
          </p:cNvSpPr>
          <p:nvPr>
            <p:ph type="title"/>
          </p:nvPr>
        </p:nvSpPr>
        <p:spPr>
          <a:xfrm>
            <a:off x="687392" y="1798845"/>
            <a:ext cx="7794622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75058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Images (x2) Option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ChangeArrowheads="1"/>
          </p:cNvSpPr>
          <p:nvPr/>
        </p:nvSpPr>
        <p:spPr bwMode="auto">
          <a:xfrm rot="10800000">
            <a:off x="5851525" y="2346325"/>
            <a:ext cx="65088" cy="4065588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685800" y="6396038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85800" y="2286000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4" name="Content Placeholder 3"/>
          <p:cNvSpPr>
            <a:spLocks noGrp="1"/>
          </p:cNvSpPr>
          <p:nvPr>
            <p:ph sz="half" idx="18"/>
          </p:nvPr>
        </p:nvSpPr>
        <p:spPr>
          <a:xfrm>
            <a:off x="5916168" y="2349129"/>
            <a:ext cx="2542032" cy="4046908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7"/>
          </p:nvPr>
        </p:nvSpPr>
        <p:spPr>
          <a:xfrm>
            <a:off x="685799" y="2349129"/>
            <a:ext cx="5165725" cy="4051672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Title 1"/>
          <p:cNvSpPr>
            <a:spLocks noGrp="1"/>
          </p:cNvSpPr>
          <p:nvPr>
            <p:ph type="title"/>
          </p:nvPr>
        </p:nvSpPr>
        <p:spPr>
          <a:xfrm>
            <a:off x="687392" y="1798845"/>
            <a:ext cx="7794622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579161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idx="12"/>
          </p:nvPr>
        </p:nvSpPr>
        <p:spPr>
          <a:xfrm>
            <a:off x="146050" y="1597025"/>
            <a:ext cx="8837613" cy="4865687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 lIns="0"/>
          <a:lstStyle>
            <a:lvl1pPr marL="0" indent="0">
              <a:buNone/>
              <a:defRPr sz="1400"/>
            </a:lvl1pPr>
            <a:lvl2pPr marL="639849" indent="0">
              <a:buNone/>
              <a:defRPr sz="3900"/>
            </a:lvl2pPr>
            <a:lvl3pPr marL="1279698" indent="0">
              <a:buNone/>
              <a:defRPr sz="3400"/>
            </a:lvl3pPr>
            <a:lvl4pPr marL="1919547" indent="0">
              <a:buNone/>
              <a:defRPr sz="2800"/>
            </a:lvl4pPr>
            <a:lvl5pPr marL="2559397" indent="0">
              <a:buNone/>
              <a:defRPr sz="2800"/>
            </a:lvl5pPr>
            <a:lvl6pPr marL="3199246" indent="0">
              <a:buNone/>
              <a:defRPr sz="2800"/>
            </a:lvl6pPr>
            <a:lvl7pPr marL="3839098" indent="0">
              <a:buNone/>
              <a:defRPr sz="2800"/>
            </a:lvl7pPr>
            <a:lvl8pPr marL="4478947" indent="0">
              <a:buNone/>
              <a:defRPr sz="2800"/>
            </a:lvl8pPr>
            <a:lvl9pPr marL="5118796" indent="0">
              <a:buNone/>
              <a:defRPr sz="28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41342532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/>
          <a:lstStyle/>
          <a:p>
            <a:fld id="{F437882B-88DC-C04B-B067-5DE48AD5D1BB}" type="datetimeFigureOut">
              <a:rPr lang="en-US" smtClean="0"/>
              <a:pPr/>
              <a:t>15-May-17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</p:spPr>
        <p:txBody>
          <a:bodyPr/>
          <a:lstStyle/>
          <a:p>
            <a:fld id="{7F816838-1D6B-674C-B665-FA6495E376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/>
          <a:lstStyle/>
          <a:p>
            <a:fld id="{F437882B-88DC-C04B-B067-5DE48AD5D1BB}" type="datetimeFigureOut">
              <a:rPr lang="en-US" smtClean="0"/>
              <a:pPr/>
              <a:t>15-May-17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</p:spPr>
        <p:txBody>
          <a:bodyPr/>
          <a:lstStyle/>
          <a:p>
            <a:fld id="{7F816838-1D6B-674C-B665-FA6495E376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arge Image with Title)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76656" y="1501084"/>
            <a:ext cx="7800596" cy="403916"/>
          </a:xfrm>
        </p:spPr>
        <p:txBody>
          <a:bodyPr lIns="0" tIns="0" rIns="0" bIns="0" anchor="t"/>
          <a:lstStyle>
            <a:lvl1pPr>
              <a:defRPr sz="2400" b="0" i="0" baseline="0">
                <a:solidFill>
                  <a:schemeClr val="tx1"/>
                </a:solidFill>
                <a:latin typeface="Gill Sans MT" pitchFamily="34" charset="0"/>
                <a:cs typeface="Arial"/>
              </a:defRPr>
            </a:lvl1pPr>
          </a:lstStyle>
          <a:p>
            <a:r>
              <a:rPr lang="sr-Latn-RS" dirty="0"/>
              <a:t>Klikni da edituješ glavni dokument za naslov </a:t>
            </a:r>
            <a:endParaRPr 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76656" y="1501084"/>
            <a:ext cx="7800596" cy="4564485"/>
          </a:xfrm>
          <a:solidFill>
            <a:schemeClr val="bg1">
              <a:lumMod val="85000"/>
            </a:schemeClr>
          </a:solidFill>
        </p:spPr>
        <p:txBody>
          <a:bodyPr lIns="0"/>
          <a:lstStyle>
            <a:lvl1pPr marL="0" indent="0">
              <a:buNone/>
              <a:defRPr sz="4500" baseline="0"/>
            </a:lvl1pPr>
            <a:lvl2pPr marL="639849" indent="0">
              <a:buNone/>
              <a:defRPr sz="3900"/>
            </a:lvl2pPr>
            <a:lvl3pPr marL="1279698" indent="0">
              <a:buNone/>
              <a:defRPr sz="3400"/>
            </a:lvl3pPr>
            <a:lvl4pPr marL="1919547" indent="0">
              <a:buNone/>
              <a:defRPr sz="2800"/>
            </a:lvl4pPr>
            <a:lvl5pPr marL="2559397" indent="0">
              <a:buNone/>
              <a:defRPr sz="2800"/>
            </a:lvl5pPr>
            <a:lvl6pPr marL="3199246" indent="0">
              <a:buNone/>
              <a:defRPr sz="2800"/>
            </a:lvl6pPr>
            <a:lvl7pPr marL="3839098" indent="0">
              <a:buNone/>
              <a:defRPr sz="2800"/>
            </a:lvl7pPr>
            <a:lvl8pPr marL="4478947" indent="0">
              <a:buNone/>
              <a:defRPr sz="2800"/>
            </a:lvl8pPr>
            <a:lvl9pPr marL="5118796" indent="0">
              <a:buNone/>
              <a:defRPr sz="2800"/>
            </a:lvl9pPr>
          </a:lstStyle>
          <a:p>
            <a:pPr lvl="0"/>
            <a:r>
              <a:rPr lang="sr-Latn-RS" noProof="0" dirty="0"/>
              <a:t>Klikni na ikonicu da ubaciš fotografiju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2845387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Headlin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ca\Desktop\stranica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7392" y="699838"/>
            <a:ext cx="7794622" cy="379851"/>
          </a:xfrm>
        </p:spPr>
        <p:txBody>
          <a:bodyPr lIns="0" tIns="0" rIns="0" bIns="0" anchor="t"/>
          <a:lstStyle>
            <a:lvl1pPr>
              <a:defRPr sz="2200" b="0" i="0" baseline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K</a:t>
            </a:r>
            <a:r>
              <a:rPr lang="sr-Latn-RS" dirty="0"/>
              <a:t>likni da edituješ glavni tekstualni dokument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89606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437882B-88DC-C04B-B067-5DE48AD5D1BB}" type="datetimeFigureOut">
              <a:rPr lang="en-US" smtClean="0"/>
              <a:pPr/>
              <a:t>15-May-17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F816838-1D6B-674C-B665-FA6495E376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437882B-88DC-C04B-B067-5DE48AD5D1BB}" type="datetimeFigureOut">
              <a:rPr lang="en-US" smtClean="0"/>
              <a:pPr/>
              <a:t>15-May-17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F816838-1D6B-674C-B665-FA6495E3760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3A9A7CB-BEE6-4F99-898E-913F06E8E125}" type="datetime1">
              <a:rPr lang="en-US" smtClean="0"/>
              <a:pPr/>
              <a:t>15-May-17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dt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15-May-17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p:hf sldNum="0" hd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15-May-17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  <p:hf sldNum="0" hd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2B28685-4D0C-42D5-8013-B5904CD1FCBC}" type="datetime1">
              <a:rPr lang="en-US" smtClean="0"/>
              <a:pPr/>
              <a:t>15-May-17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15-May-17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BEE1B38-C5EB-4D66-9137-0AFE9CDEDE8F}" type="datetime1">
              <a:rPr lang="en-US" smtClean="0"/>
              <a:pPr/>
              <a:t>15-May-17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27B613C-1AD7-49D3-885D-F654C5CDBAA6}" type="datetime1">
              <a:rPr lang="en-US" smtClean="0"/>
              <a:pPr/>
              <a:t>15-May-17</a:t>
            </a:fld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ca\Desktop\stranica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7392" y="699838"/>
            <a:ext cx="7794622" cy="379851"/>
          </a:xfrm>
        </p:spPr>
        <p:txBody>
          <a:bodyPr lIns="0" tIns="0" rIns="0" bIns="0" anchor="t"/>
          <a:lstStyle>
            <a:lvl1pPr>
              <a:defRPr sz="2200" b="0" i="0" baseline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K</a:t>
            </a:r>
            <a:r>
              <a:rPr lang="sr-Latn-RS" dirty="0"/>
              <a:t>likni da edituješ glavni tekstualni dokument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89606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15-May-17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15-May-17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sr-Latn-RS" dirty="0"/>
              <a:t>Na istoku nešto novo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400" baseline="0"/>
            </a:lvl1pPr>
          </a:lstStyle>
          <a:p>
            <a:r>
              <a:rPr lang="sr-Latn-RS" dirty="0"/>
              <a:t>Beograd, 2 decembar 2010</a:t>
            </a: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pic>
        <p:nvPicPr>
          <p:cNvPr id="3095" name="Picture 23" descr="pozadina-p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75375"/>
            <a:ext cx="9144000" cy="682625"/>
          </a:xfrm>
          <a:prstGeom prst="rect">
            <a:avLst/>
          </a:prstGeom>
          <a:noFill/>
        </p:spPr>
      </p:pic>
      <p:pic>
        <p:nvPicPr>
          <p:cNvPr id="3096" name="Picture 24" descr="logo-za-p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609600"/>
            <a:ext cx="1752600" cy="1762125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4A86A3E-F2A0-4BB9-920A-94AB6D966F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5533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sr-Latn-C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RS" dirty="0"/>
              <a:t>8,1 % teritorije Srbije</a:t>
            </a:r>
          </a:p>
          <a:p>
            <a:pPr lvl="0"/>
            <a:r>
              <a:rPr lang="sr-Latn-RS" dirty="0"/>
              <a:t>Grad Zaječar i opštine: Majdanpek, Negotin, Bor, Kladovo, Sokobanja, Knjaževac i Boljevac,</a:t>
            </a:r>
          </a:p>
          <a:p>
            <a:pPr lvl="0"/>
            <a:r>
              <a:rPr lang="sr-Latn-RS" dirty="0"/>
              <a:t>263 naselja</a:t>
            </a:r>
          </a:p>
          <a:p>
            <a:pPr lvl="0"/>
            <a:r>
              <a:rPr lang="sr-Latn-CS" dirty="0"/>
              <a:t>O</a:t>
            </a:r>
            <a:r>
              <a:rPr lang="sr-Latn-RS" dirty="0"/>
              <a:t>ko 286.000 stanovnika</a:t>
            </a:r>
            <a:endParaRPr lang="sr-Latn-CS" dirty="0"/>
          </a:p>
        </p:txBody>
      </p:sp>
      <p:pic>
        <p:nvPicPr>
          <p:cNvPr id="8" name="Picture 5" descr="Srbija_istocna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13537"/>
            <a:ext cx="4038599" cy="45475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2563590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 lang="sr-Latn-CS" sz="1000" smtClean="0"/>
            </a:lvl1pPr>
          </a:lstStyle>
          <a:p>
            <a:pPr lvl="0"/>
            <a:endParaRPr lang="en-US" dirty="0"/>
          </a:p>
          <a:p>
            <a:r>
              <a:rPr lang="sr-Latn-CS" sz="1100" dirty="0">
                <a:latin typeface="+mn-lt"/>
                <a:ea typeface="Times New Roman"/>
              </a:rPr>
              <a:t>Timočka krajina je region raznolikosti. Samo u Timočkoj krajini istog dana možete:</a:t>
            </a:r>
            <a:endParaRPr lang="sr-Latn-CS" sz="1000" dirty="0">
              <a:latin typeface="Times New Roman"/>
              <a:ea typeface="Times New Roman"/>
            </a:endParaRPr>
          </a:p>
          <a:p>
            <a:pPr lvl="0"/>
            <a:endParaRPr lang="sr-Latn-CS" sz="1100" dirty="0">
              <a:latin typeface="+mn-lt"/>
              <a:ea typeface="Times New Roman"/>
            </a:endParaRPr>
          </a:p>
          <a:p>
            <a:pPr lvl="0"/>
            <a:r>
              <a:rPr lang="sr-Latn-CS" sz="1100" dirty="0">
                <a:latin typeface="+mn-lt"/>
                <a:ea typeface="Times New Roman"/>
              </a:rPr>
              <a:t>da pecate ili jedrite na Dunavu, relaksirate se u nekoj od banja ili skijate na nekom od </a:t>
            </a:r>
            <a:r>
              <a:rPr lang="sr-Latn-CS" sz="1100" dirty="0" err="1">
                <a:latin typeface="+mn-lt"/>
                <a:ea typeface="Times New Roman"/>
              </a:rPr>
              <a:t>skijališta</a:t>
            </a:r>
            <a:r>
              <a:rPr lang="sr-Latn-CS" sz="1100" dirty="0">
                <a:latin typeface="+mn-lt"/>
                <a:ea typeface="Times New Roman"/>
              </a:rPr>
              <a:t>, </a:t>
            </a:r>
            <a:endParaRPr lang="sr-Latn-CS" sz="1000" dirty="0">
              <a:latin typeface="Times New Roman"/>
              <a:ea typeface="Times New Roman"/>
            </a:endParaRPr>
          </a:p>
          <a:p>
            <a:pPr lvl="0"/>
            <a:r>
              <a:rPr lang="sr-Latn-CS" sz="1100" dirty="0">
                <a:latin typeface="+mn-lt"/>
                <a:ea typeface="Times New Roman"/>
              </a:rPr>
              <a:t>biti na najnižoj tački Srbije i </a:t>
            </a:r>
            <a:r>
              <a:rPr lang="sr-Latn-CS" sz="1100" dirty="0" err="1">
                <a:latin typeface="+mn-lt"/>
                <a:ea typeface="Times New Roman"/>
              </a:rPr>
              <a:t>nadmorskoj</a:t>
            </a:r>
            <a:r>
              <a:rPr lang="sr-Latn-CS" sz="1100" dirty="0">
                <a:latin typeface="+mn-lt"/>
                <a:ea typeface="Times New Roman"/>
              </a:rPr>
              <a:t> visini od svega 32m u </a:t>
            </a:r>
            <a:r>
              <a:rPr lang="sr-Latn-CS" sz="1100" dirty="0" err="1">
                <a:latin typeface="+mn-lt"/>
                <a:ea typeface="Times New Roman"/>
              </a:rPr>
              <a:t>Negotinskoj</a:t>
            </a:r>
            <a:r>
              <a:rPr lang="sr-Latn-CS" sz="1100" dirty="0">
                <a:latin typeface="+mn-lt"/>
                <a:ea typeface="Times New Roman"/>
              </a:rPr>
              <a:t> niziji i na najvišem vrhu Srbije (2.169 m) na Staroj planini.</a:t>
            </a:r>
            <a:endParaRPr lang="sr-Latn-CS" sz="1000" dirty="0">
              <a:latin typeface="Times New Roman"/>
              <a:ea typeface="Times New Roman"/>
            </a:endParaRPr>
          </a:p>
          <a:p>
            <a:endParaRPr lang="sr-Latn-CS" sz="1100" dirty="0">
              <a:latin typeface="+mn-lt"/>
              <a:ea typeface="Times New Roman"/>
            </a:endParaRPr>
          </a:p>
          <a:p>
            <a:r>
              <a:rPr lang="sr-Latn-CS" sz="1100" dirty="0">
                <a:latin typeface="+mn-lt"/>
                <a:ea typeface="Times New Roman"/>
              </a:rPr>
              <a:t>Timočka krajina je region raznolikosti. Samo u Timočkoj krajini istog dana možete:</a:t>
            </a:r>
            <a:endParaRPr lang="sr-Latn-CS" sz="1000" dirty="0">
              <a:latin typeface="Times New Roman"/>
              <a:ea typeface="Times New Roman"/>
            </a:endParaRPr>
          </a:p>
          <a:p>
            <a:pPr lvl="0"/>
            <a:r>
              <a:rPr lang="sr-Latn-CS" sz="1100" dirty="0">
                <a:latin typeface="+mn-lt"/>
                <a:ea typeface="Times New Roman"/>
              </a:rPr>
              <a:t>da pecate ili jedrite na Dunavu, relaksirate se u nekoj od banja ili skijate na nekom od </a:t>
            </a:r>
            <a:r>
              <a:rPr lang="sr-Latn-CS" sz="1100" dirty="0" err="1">
                <a:latin typeface="+mn-lt"/>
                <a:ea typeface="Times New Roman"/>
              </a:rPr>
              <a:t>skijališta</a:t>
            </a:r>
            <a:r>
              <a:rPr lang="sr-Latn-CS" sz="1100" dirty="0">
                <a:latin typeface="+mn-lt"/>
                <a:ea typeface="Times New Roman"/>
              </a:rPr>
              <a:t>, </a:t>
            </a:r>
            <a:endParaRPr lang="sr-Latn-CS" sz="1000" dirty="0">
              <a:latin typeface="Times New Roman"/>
              <a:ea typeface="Times New Roman"/>
            </a:endParaRPr>
          </a:p>
          <a:p>
            <a:pPr lvl="0"/>
            <a:r>
              <a:rPr lang="sr-Latn-CS" sz="1100" dirty="0">
                <a:latin typeface="+mn-lt"/>
                <a:ea typeface="Times New Roman"/>
              </a:rPr>
              <a:t>biti na najnižoj tački Srbije i </a:t>
            </a:r>
            <a:r>
              <a:rPr lang="sr-Latn-CS" sz="1100" dirty="0" err="1">
                <a:latin typeface="+mn-lt"/>
                <a:ea typeface="Times New Roman"/>
              </a:rPr>
              <a:t>nadmorskoj</a:t>
            </a:r>
            <a:r>
              <a:rPr lang="sr-Latn-CS" sz="1100" dirty="0">
                <a:latin typeface="+mn-lt"/>
                <a:ea typeface="Times New Roman"/>
              </a:rPr>
              <a:t> visini od svega 32m u </a:t>
            </a:r>
            <a:r>
              <a:rPr lang="sr-Latn-CS" sz="1100" dirty="0" err="1">
                <a:latin typeface="+mn-lt"/>
                <a:ea typeface="Times New Roman"/>
              </a:rPr>
              <a:t>Negotinskoj</a:t>
            </a:r>
            <a:r>
              <a:rPr lang="sr-Latn-CS" sz="1100" dirty="0">
                <a:latin typeface="+mn-lt"/>
                <a:ea typeface="Times New Roman"/>
              </a:rPr>
              <a:t> niziji i na najvišem vrhu Srbije (2.169 m) na Staroj planini.</a:t>
            </a:r>
            <a:endParaRPr lang="sr-Latn-CS" sz="1000" dirty="0">
              <a:latin typeface="Times New Roman"/>
              <a:ea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84F690-2466-449A-8583-D0B9E5CF9A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33613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19BC75-FE1E-4E1D-8DB0-F5791464FB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29237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9F1B79-08D6-49F1-95BF-1CC35D97BB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04903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94483F-8F1D-4A99-BBBF-43D9D78BEF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00892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841CA-D085-4F46-9EAD-FC4ACA7EEF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98257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A8FB5B-305D-4F46-8394-80FE310B7C9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680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685800" y="5815741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685800" y="1459527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7392" y="1842228"/>
            <a:ext cx="5353050" cy="3657600"/>
          </a:xfrm>
        </p:spPr>
        <p:txBody>
          <a:bodyPr l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200" b="0" i="0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30188" indent="-117475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tabLst/>
              <a:defRPr sz="1100" b="0" i="0" baseline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346075" indent="-117475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 baseline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455613" indent="-115888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 baseline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692150" indent="-120650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 baseline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7392" y="972372"/>
            <a:ext cx="7794622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K</a:t>
            </a:r>
            <a:r>
              <a:rPr lang="sr-Latn-RS" dirty="0"/>
              <a:t>likni da edituješ glavni tekstualni dokument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62440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0ADEB5-F169-4825-BC3A-15FCA0108E6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0142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205DF8-1AC0-446E-A5F1-5F7779829D9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20220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4D8EFA-CB62-4519-83E8-6C6DB27048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724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um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685800" y="5930045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685800" y="1820007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54945"/>
            <a:ext cx="6626354" cy="3657600"/>
          </a:xfrm>
        </p:spPr>
        <p:txBody>
          <a:bodyPr l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30188" indent="-117475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tabLst/>
              <a:defRPr sz="1500" b="0" i="0" baseline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346075" indent="-117475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 baseline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455613" indent="-115888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 baseline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692150" indent="-12065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defRPr sz="1500" b="0" i="0" baseline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87392" y="1332852"/>
            <a:ext cx="7794622" cy="379851"/>
          </a:xfrm>
        </p:spPr>
        <p:txBody>
          <a:bodyPr lIns="0" tIns="0" rIns="0" bIns="0" anchor="t"/>
          <a:lstStyle>
            <a:lvl1pPr>
              <a:defRPr sz="2200" b="0" i="0" baseline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865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685800" y="5956432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685800" y="1441954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" name="Content Placeholder 2"/>
          <p:cNvSpPr>
            <a:spLocks noGrp="1"/>
          </p:cNvSpPr>
          <p:nvPr>
            <p:ph idx="11"/>
          </p:nvPr>
        </p:nvSpPr>
        <p:spPr>
          <a:xfrm>
            <a:off x="685800" y="1981332"/>
            <a:ext cx="7794626" cy="3681412"/>
          </a:xfrm>
        </p:spPr>
        <p:txBody>
          <a:bodyPr lIns="0" tIns="45720" rIns="91440" bIns="4572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 sz="2800" b="0" i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30188" indent="-117475">
              <a:lnSpc>
                <a:spcPct val="130000"/>
              </a:lnSpc>
              <a:tabLst/>
              <a:defRPr sz="1100">
                <a:solidFill>
                  <a:srgbClr val="7F7F7F"/>
                </a:solidFill>
              </a:defRPr>
            </a:lvl2pPr>
            <a:lvl3pPr marL="346075" indent="-117475">
              <a:lnSpc>
                <a:spcPct val="130000"/>
              </a:lnSpc>
              <a:defRPr sz="1100">
                <a:solidFill>
                  <a:srgbClr val="7F7F7F"/>
                </a:solidFill>
              </a:defRPr>
            </a:lvl3pPr>
            <a:lvl4pPr marL="455613" indent="-115888">
              <a:lnSpc>
                <a:spcPct val="130000"/>
              </a:lnSpc>
              <a:defRPr sz="1100">
                <a:solidFill>
                  <a:srgbClr val="7F7F7F"/>
                </a:solidFill>
              </a:defRPr>
            </a:lvl4pPr>
            <a:lvl5pPr marL="692150" indent="-120650">
              <a:lnSpc>
                <a:spcPct val="130000"/>
              </a:lnSpc>
              <a:defRPr sz="1100">
                <a:solidFill>
                  <a:srgbClr val="7F7F7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87392" y="954799"/>
            <a:ext cx="7794622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7813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Copy Size with 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685800" y="4340225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 rot="10800000">
            <a:off x="3227388" y="4395788"/>
            <a:ext cx="82550" cy="2000250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 rot="10800000">
            <a:off x="5851525" y="4400550"/>
            <a:ext cx="65088" cy="2000250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685800" y="6396038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685800" y="2286000"/>
            <a:ext cx="7772400" cy="60325"/>
          </a:xfrm>
          <a:prstGeom prst="rect">
            <a:avLst/>
          </a:prstGeom>
          <a:solidFill>
            <a:srgbClr val="C8C8C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4" name="Content Placeholder 3"/>
          <p:cNvSpPr>
            <a:spLocks noGrp="1"/>
          </p:cNvSpPr>
          <p:nvPr>
            <p:ph sz="half" idx="2"/>
          </p:nvPr>
        </p:nvSpPr>
        <p:spPr>
          <a:xfrm>
            <a:off x="5916168" y="4400466"/>
            <a:ext cx="2542032" cy="1994852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13"/>
          </p:nvPr>
        </p:nvSpPr>
        <p:spPr>
          <a:xfrm>
            <a:off x="685800" y="4400550"/>
            <a:ext cx="2542032" cy="1994852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87392" y="1798845"/>
            <a:ext cx="7794622" cy="379851"/>
          </a:xfrm>
        </p:spPr>
        <p:txBody>
          <a:bodyPr lIns="0" tIns="0" rIns="0" bIns="0" anchor="t"/>
          <a:lstStyle>
            <a:lvl1pPr>
              <a:defRPr sz="22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4"/>
          </p:nvPr>
        </p:nvSpPr>
        <p:spPr>
          <a:xfrm>
            <a:off x="687391" y="2422525"/>
            <a:ext cx="6408221" cy="1756185"/>
          </a:xfrm>
        </p:spPr>
        <p:txBody>
          <a:bodyPr l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200" b="0" i="0">
                <a:latin typeface="Corbel" pitchFamily="34" charset="0"/>
                <a:cs typeface="Arial"/>
              </a:defRPr>
            </a:lvl1pPr>
            <a:lvl2pPr marL="230188" indent="-117475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tabLst/>
              <a:defRPr sz="1100" b="0" i="0">
                <a:solidFill>
                  <a:srgbClr val="7F7F7F"/>
                </a:solidFill>
                <a:latin typeface="Arial"/>
                <a:cs typeface="Arial"/>
              </a:defRPr>
            </a:lvl2pPr>
            <a:lvl3pPr marL="346075" indent="-117475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Arial"/>
                <a:cs typeface="Arial"/>
              </a:defRPr>
            </a:lvl3pPr>
            <a:lvl4pPr marL="455613" indent="-115888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Arial"/>
                <a:cs typeface="Arial"/>
              </a:defRPr>
            </a:lvl4pPr>
            <a:lvl5pPr marL="692150" indent="-120650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 sz="1100" b="0" i="0">
                <a:solidFill>
                  <a:srgbClr val="7F7F7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Content Placeholder 3"/>
          <p:cNvSpPr>
            <a:spLocks noGrp="1"/>
          </p:cNvSpPr>
          <p:nvPr>
            <p:ph sz="half" idx="18"/>
          </p:nvPr>
        </p:nvSpPr>
        <p:spPr>
          <a:xfrm>
            <a:off x="3310128" y="4400466"/>
            <a:ext cx="2542032" cy="1994852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1588">
              <a:defRPr sz="2400" baseline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8825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Relationship Id="rId14" Type="http://schemas.openxmlformats.org/officeDocument/2006/relationships/image" Target="../media/image6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6355" y="1620169"/>
            <a:ext cx="7810500" cy="4207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95" tIns="45697" rIns="91395" bIns="456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K</a:t>
            </a:r>
            <a:r>
              <a:rPr lang="sr-Latn-RS" dirty="0"/>
              <a:t>likni da edituješ glavni tekstualni stil</a:t>
            </a:r>
            <a:endParaRPr lang="en-US" dirty="0"/>
          </a:p>
          <a:p>
            <a:pPr lvl="1"/>
            <a:r>
              <a:rPr lang="sr-Latn-RS" dirty="0"/>
              <a:t>Prvi nivo</a:t>
            </a:r>
            <a:endParaRPr lang="en-US" dirty="0"/>
          </a:p>
          <a:p>
            <a:pPr lvl="2"/>
            <a:r>
              <a:rPr lang="sr-Latn-RS" dirty="0"/>
              <a:t>Treći nivo</a:t>
            </a:r>
            <a:endParaRPr lang="en-US" dirty="0"/>
          </a:p>
          <a:p>
            <a:pPr lvl="3"/>
            <a:r>
              <a:rPr lang="sr-Latn-RS" dirty="0"/>
              <a:t>Četvrti nivohttp://www.pregovarackagrupa27.gov.rs/</a:t>
            </a:r>
            <a:endParaRPr lang="en-US" dirty="0"/>
          </a:p>
          <a:p>
            <a:pPr lvl="4"/>
            <a:r>
              <a:rPr lang="sr-Latn-RS" dirty="0"/>
              <a:t>Peti Nivo</a:t>
            </a:r>
            <a:endParaRPr lang="en-US" dirty="0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7225" y="743803"/>
            <a:ext cx="7810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95" tIns="45697" rIns="91395" bIns="456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r-Latn-RS" dirty="0"/>
              <a:t>Klikni da edituješ glavni tekstualni dokument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4140" y="6181036"/>
            <a:ext cx="1287585" cy="5221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6222" y="6181036"/>
            <a:ext cx="1667918" cy="61920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6504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710" r:id="rId38"/>
    <p:sldLayoutId id="2147483711" r:id="rId39"/>
    <p:sldLayoutId id="2147483724" r:id="rId40"/>
  </p:sldLayoutIdLst>
  <p:hf sldNum="0" hdr="0" dt="0"/>
  <p:txStyles>
    <p:titleStyle>
      <a:lvl1pPr algn="l" defTabSz="912813" rtl="0" eaLnBrk="1" fontAlgn="base" hangingPunct="1">
        <a:spcBef>
          <a:spcPct val="0"/>
        </a:spcBef>
        <a:spcAft>
          <a:spcPct val="0"/>
        </a:spcAft>
        <a:defRPr sz="1600" baseline="0">
          <a:solidFill>
            <a:srgbClr val="7F7F7F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l" defTabSz="912813" rtl="0" eaLnBrk="1" fontAlgn="base" hangingPunct="1">
        <a:spcBef>
          <a:spcPct val="0"/>
        </a:spcBef>
        <a:spcAft>
          <a:spcPct val="0"/>
        </a:spcAft>
        <a:defRPr sz="1600">
          <a:solidFill>
            <a:srgbClr val="7F7F7F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912813" rtl="0" eaLnBrk="1" fontAlgn="base" hangingPunct="1">
        <a:spcBef>
          <a:spcPct val="0"/>
        </a:spcBef>
        <a:spcAft>
          <a:spcPct val="0"/>
        </a:spcAft>
        <a:defRPr sz="1600">
          <a:solidFill>
            <a:srgbClr val="7F7F7F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912813" rtl="0" eaLnBrk="1" fontAlgn="base" hangingPunct="1">
        <a:spcBef>
          <a:spcPct val="0"/>
        </a:spcBef>
        <a:spcAft>
          <a:spcPct val="0"/>
        </a:spcAft>
        <a:defRPr sz="1600">
          <a:solidFill>
            <a:srgbClr val="7F7F7F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912813" rtl="0" eaLnBrk="1" fontAlgn="base" hangingPunct="1">
        <a:spcBef>
          <a:spcPct val="0"/>
        </a:spcBef>
        <a:spcAft>
          <a:spcPct val="0"/>
        </a:spcAft>
        <a:defRPr sz="1600">
          <a:solidFill>
            <a:srgbClr val="7F7F7F"/>
          </a:solidFill>
          <a:latin typeface="Arial" charset="0"/>
          <a:ea typeface="ＭＳ Ｐゴシック" charset="0"/>
          <a:cs typeface="ＭＳ Ｐゴシック" charset="0"/>
        </a:defRPr>
      </a:lvl5pPr>
      <a:lvl6pPr marL="639849" algn="ctr" defTabSz="913121" rtl="0" eaLnBrk="1" fontAlgn="base" hangingPunct="1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1279698" algn="ctr" defTabSz="913121" rtl="0" eaLnBrk="1" fontAlgn="base" hangingPunct="1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919547" algn="ctr" defTabSz="913121" rtl="0" eaLnBrk="1" fontAlgn="base" hangingPunct="1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2559397" algn="ctr" defTabSz="913121" rtl="0" eaLnBrk="1" fontAlgn="base" hangingPunct="1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912813" rtl="0" eaLnBrk="1" fontAlgn="base" hangingPunct="1">
        <a:lnSpc>
          <a:spcPct val="130000"/>
        </a:lnSpc>
        <a:spcBef>
          <a:spcPts val="1200"/>
        </a:spcBef>
        <a:spcAft>
          <a:spcPct val="0"/>
        </a:spcAft>
        <a:defRPr sz="1200" baseline="0">
          <a:solidFill>
            <a:srgbClr val="7F7F7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47663" indent="-111125" algn="l" defTabSz="912813" rtl="0" eaLnBrk="1" fontAlgn="base" hangingPunct="1">
        <a:lnSpc>
          <a:spcPct val="130000"/>
        </a:lnSpc>
        <a:spcBef>
          <a:spcPts val="1200"/>
        </a:spcBef>
        <a:spcAft>
          <a:spcPct val="0"/>
        </a:spcAft>
        <a:buChar char="–"/>
        <a:defRPr sz="1100" baseline="0">
          <a:solidFill>
            <a:srgbClr val="7F7F7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19113" indent="-109538" algn="l" defTabSz="912813" rtl="0" eaLnBrk="1" fontAlgn="base" hangingPunct="1">
        <a:lnSpc>
          <a:spcPct val="130000"/>
        </a:lnSpc>
        <a:spcBef>
          <a:spcPts val="1200"/>
        </a:spcBef>
        <a:spcAft>
          <a:spcPct val="0"/>
        </a:spcAft>
        <a:buChar char="•"/>
        <a:defRPr sz="1100" baseline="0">
          <a:solidFill>
            <a:srgbClr val="7F7F7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690563" indent="-115888" algn="l" defTabSz="912813" rtl="0" eaLnBrk="1" fontAlgn="base" hangingPunct="1">
        <a:lnSpc>
          <a:spcPct val="130000"/>
        </a:lnSpc>
        <a:spcBef>
          <a:spcPts val="1200"/>
        </a:spcBef>
        <a:spcAft>
          <a:spcPct val="0"/>
        </a:spcAft>
        <a:buChar char="–"/>
        <a:defRPr sz="1100" baseline="0">
          <a:solidFill>
            <a:srgbClr val="7F7F7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14400" indent="-168275" algn="l" defTabSz="912813" rtl="0" eaLnBrk="1" fontAlgn="base" hangingPunct="1">
        <a:lnSpc>
          <a:spcPct val="130000"/>
        </a:lnSpc>
        <a:spcBef>
          <a:spcPts val="1200"/>
        </a:spcBef>
        <a:spcAft>
          <a:spcPct val="0"/>
        </a:spcAft>
        <a:buChar char="»"/>
        <a:defRPr sz="1100" baseline="0">
          <a:solidFill>
            <a:srgbClr val="7F7F7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734911" indent="-228834" algn="l" defTabSz="913121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3374763" indent="-228834" algn="l" defTabSz="913121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4014613" indent="-228834" algn="l" defTabSz="913121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4654462" indent="-228834" algn="l" defTabSz="913121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639849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39849" algn="l" defTabSz="639849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79698" algn="l" defTabSz="639849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19547" algn="l" defTabSz="639849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59397" algn="l" defTabSz="639849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99246" algn="l" defTabSz="639849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39098" algn="l" defTabSz="639849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78947" algn="l" defTabSz="639849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18796" algn="l" defTabSz="639849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15-May-17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4140" y="6181036"/>
            <a:ext cx="1287585" cy="5221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6222" y="6181036"/>
            <a:ext cx="1667918" cy="61920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Naslov slajda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885255A-7A60-45D1-A64E-B39F8F243720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pozadina-pp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175375"/>
            <a:ext cx="9144000" cy="682625"/>
          </a:xfrm>
          <a:prstGeom prst="rect">
            <a:avLst/>
          </a:prstGeom>
          <a:noFill/>
        </p:spPr>
      </p:pic>
      <p:pic>
        <p:nvPicPr>
          <p:cNvPr id="1032" name="Picture 8" descr="logo-za-pp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543800" y="304800"/>
            <a:ext cx="1136650" cy="1143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0992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2.xml"/><Relationship Id="rId4" Type="http://schemas.openxmlformats.org/officeDocument/2006/relationships/image" Target="../media/image9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4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0760" y="2914921"/>
            <a:ext cx="7907628" cy="1984419"/>
          </a:xfrm>
        </p:spPr>
        <p:txBody>
          <a:bodyPr>
            <a:normAutofit fontScale="90000"/>
          </a:bodyPr>
          <a:lstStyle/>
          <a:p>
            <a:pPr algn="ctr"/>
            <a:br>
              <a:rPr lang="sr-Latn-CS" b="1" noProof="0" dirty="0"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sr-Latn-CS" b="1" dirty="0"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3600" b="1" kern="1200" cap="small" dirty="0" err="1">
                <a:solidFill>
                  <a:schemeClr val="tx1"/>
                </a:solidFill>
                <a:latin typeface="Century Schoolbook"/>
              </a:rPr>
              <a:t>Izazovi</a:t>
            </a:r>
            <a:r>
              <a:rPr lang="en-US" sz="3600" b="1" kern="1200" cap="small" dirty="0">
                <a:solidFill>
                  <a:schemeClr val="tx1"/>
                </a:solidFill>
                <a:latin typeface="Century Schoolbook"/>
              </a:rPr>
              <a:t> </a:t>
            </a:r>
            <a:r>
              <a:rPr lang="en-US" sz="3600" b="1" kern="1200" cap="small" dirty="0" err="1">
                <a:solidFill>
                  <a:schemeClr val="tx1"/>
                </a:solidFill>
                <a:latin typeface="Century Schoolbook"/>
              </a:rPr>
              <a:t>i</a:t>
            </a:r>
            <a:r>
              <a:rPr lang="en-US" sz="3600" b="1" kern="1200" cap="small" dirty="0">
                <a:solidFill>
                  <a:schemeClr val="tx1"/>
                </a:solidFill>
                <a:latin typeface="Century Schoolbook"/>
              </a:rPr>
              <a:t> </a:t>
            </a:r>
            <a:r>
              <a:rPr lang="en-US" sz="3600" b="1" kern="1200" cap="small" dirty="0" err="1">
                <a:solidFill>
                  <a:schemeClr val="tx1"/>
                </a:solidFill>
                <a:latin typeface="Century Schoolbook"/>
              </a:rPr>
              <a:t>mogućnosti</a:t>
            </a:r>
            <a:r>
              <a:rPr lang="en-US" sz="3600" b="1" kern="1200" cap="small" dirty="0">
                <a:solidFill>
                  <a:schemeClr val="tx1"/>
                </a:solidFill>
                <a:latin typeface="Century Schoolbook"/>
              </a:rPr>
              <a:t> u </a:t>
            </a:r>
            <a:r>
              <a:rPr lang="en-US" sz="3600" b="1" kern="1200" cap="small" dirty="0" err="1">
                <a:solidFill>
                  <a:schemeClr val="tx1"/>
                </a:solidFill>
                <a:latin typeface="Century Schoolbook"/>
              </a:rPr>
              <a:t>upravljanju</a:t>
            </a:r>
            <a:r>
              <a:rPr lang="en-US" sz="3600" b="1" kern="1200" cap="small" dirty="0">
                <a:solidFill>
                  <a:schemeClr val="tx1"/>
                </a:solidFill>
                <a:latin typeface="Century Schoolbook"/>
              </a:rPr>
              <a:t> </a:t>
            </a:r>
            <a:r>
              <a:rPr lang="en-US" sz="3600" b="1" kern="1200" cap="small" dirty="0" err="1">
                <a:solidFill>
                  <a:schemeClr val="tx1"/>
                </a:solidFill>
                <a:latin typeface="Century Schoolbook"/>
              </a:rPr>
              <a:t>komunalnim</a:t>
            </a:r>
            <a:r>
              <a:rPr lang="en-US" sz="3600" b="1" kern="1200" cap="small" dirty="0">
                <a:solidFill>
                  <a:schemeClr val="tx1"/>
                </a:solidFill>
                <a:latin typeface="Century Schoolbook"/>
              </a:rPr>
              <a:t> </a:t>
            </a:r>
            <a:r>
              <a:rPr lang="en-US" sz="3600" b="1" kern="1200" cap="small" dirty="0" err="1">
                <a:solidFill>
                  <a:schemeClr val="tx1"/>
                </a:solidFill>
                <a:latin typeface="Century Schoolbook"/>
              </a:rPr>
              <a:t>otpadom</a:t>
            </a:r>
            <a:r>
              <a:rPr lang="en-US" sz="3600" b="1" kern="1200" cap="small" dirty="0">
                <a:solidFill>
                  <a:schemeClr val="tx1"/>
                </a:solidFill>
                <a:latin typeface="Century Schoolbook"/>
              </a:rPr>
              <a:t> </a:t>
            </a:r>
            <a:r>
              <a:rPr lang="en-US" sz="3600" b="1" kern="1200" cap="small" dirty="0" err="1">
                <a:solidFill>
                  <a:schemeClr val="tx1"/>
                </a:solidFill>
                <a:latin typeface="Century Schoolbook"/>
              </a:rPr>
              <a:t>na</a:t>
            </a:r>
            <a:r>
              <a:rPr lang="en-US" sz="3600" b="1" kern="1200" cap="small" dirty="0">
                <a:solidFill>
                  <a:schemeClr val="tx1"/>
                </a:solidFill>
                <a:latin typeface="Century Schoolbook"/>
              </a:rPr>
              <a:t> </a:t>
            </a:r>
            <a:r>
              <a:rPr lang="en-US" sz="3600" b="1" kern="1200" cap="small" dirty="0" err="1">
                <a:solidFill>
                  <a:schemeClr val="tx1"/>
                </a:solidFill>
                <a:latin typeface="Century Schoolbook"/>
              </a:rPr>
              <a:t>lokalnom</a:t>
            </a:r>
            <a:r>
              <a:rPr lang="en-US" sz="3600" b="1" kern="1200" cap="small" dirty="0">
                <a:solidFill>
                  <a:schemeClr val="tx1"/>
                </a:solidFill>
                <a:latin typeface="Century Schoolbook"/>
              </a:rPr>
              <a:t> </a:t>
            </a:r>
            <a:r>
              <a:rPr lang="en-US" sz="3600" b="1" kern="1200" cap="small" dirty="0" err="1">
                <a:solidFill>
                  <a:schemeClr val="tx1"/>
                </a:solidFill>
                <a:latin typeface="Century Schoolbook"/>
              </a:rPr>
              <a:t>nivou</a:t>
            </a:r>
            <a:r>
              <a:rPr lang="en-US" sz="3600" b="1" kern="1200" cap="small" dirty="0">
                <a:solidFill>
                  <a:schemeClr val="tx1"/>
                </a:solidFill>
                <a:latin typeface="Century Schoolbook"/>
              </a:rPr>
              <a:t> u </a:t>
            </a:r>
            <a:r>
              <a:rPr lang="en-US" sz="3600" b="1" kern="1200" cap="small" dirty="0" err="1">
                <a:solidFill>
                  <a:schemeClr val="tx1"/>
                </a:solidFill>
                <a:latin typeface="Century Schoolbook"/>
              </a:rPr>
              <a:t>svetlu</a:t>
            </a:r>
            <a:r>
              <a:rPr lang="en-US" sz="3600" b="1" kern="1200" cap="small" dirty="0">
                <a:solidFill>
                  <a:schemeClr val="tx1"/>
                </a:solidFill>
                <a:latin typeface="Century Schoolbook"/>
              </a:rPr>
              <a:t> EU </a:t>
            </a:r>
            <a:r>
              <a:rPr lang="en-US" sz="3600" b="1" kern="1200" cap="small" dirty="0" err="1">
                <a:solidFill>
                  <a:schemeClr val="tx1"/>
                </a:solidFill>
                <a:latin typeface="Century Schoolbook"/>
              </a:rPr>
              <a:t>integracija</a:t>
            </a:r>
            <a:br>
              <a:rPr lang="en-US" dirty="0"/>
            </a:br>
            <a:br>
              <a:rPr lang="sr-Latn-RS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sr-Latn-CS" noProof="0" dirty="0">
              <a:solidFill>
                <a:srgbClr val="002060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72125" y="5795672"/>
            <a:ext cx="3337614" cy="544155"/>
          </a:xfrm>
        </p:spPr>
        <p:txBody>
          <a:bodyPr>
            <a:normAutofit/>
          </a:bodyPr>
          <a:lstStyle/>
          <a:p>
            <a:r>
              <a:rPr lang="en-US" sz="2000" i="1" dirty="0" err="1">
                <a:ea typeface="Verdana" pitchFamily="34" charset="0"/>
                <a:cs typeface="Verdana" pitchFamily="34" charset="0"/>
              </a:rPr>
              <a:t>Negotin</a:t>
            </a:r>
            <a:r>
              <a:rPr lang="en-US" sz="2000" i="1" dirty="0">
                <a:ea typeface="Verdana" pitchFamily="34" charset="0"/>
                <a:cs typeface="Verdana" pitchFamily="34" charset="0"/>
              </a:rPr>
              <a:t>,</a:t>
            </a:r>
            <a:r>
              <a:rPr lang="en-US" sz="2000" i="1" dirty="0">
                <a:latin typeface="+mj-lt"/>
                <a:ea typeface="Verdana" pitchFamily="34" charset="0"/>
                <a:cs typeface="Verdana" pitchFamily="34" charset="0"/>
              </a:rPr>
              <a:t> 16. </a:t>
            </a:r>
            <a:r>
              <a:rPr lang="en-US" sz="2000" i="1" dirty="0" err="1">
                <a:latin typeface="+mj-lt"/>
                <a:ea typeface="Verdana" pitchFamily="34" charset="0"/>
                <a:cs typeface="Verdana" pitchFamily="34" charset="0"/>
              </a:rPr>
              <a:t>maj</a:t>
            </a:r>
            <a:r>
              <a:rPr lang="en-US" sz="2000" i="1" dirty="0">
                <a:effectLst/>
                <a:latin typeface="+mj-lt"/>
                <a:ea typeface="Verdana" pitchFamily="34" charset="0"/>
                <a:cs typeface="Verdana" pitchFamily="34" charset="0"/>
              </a:rPr>
              <a:t> </a:t>
            </a:r>
            <a:r>
              <a:rPr lang="sr-Latn-RS" sz="2000" i="1" dirty="0">
                <a:effectLst/>
                <a:latin typeface="+mj-lt"/>
                <a:ea typeface="Verdana" pitchFamily="34" charset="0"/>
                <a:cs typeface="Verdana" pitchFamily="34" charset="0"/>
              </a:rPr>
              <a:t>201</a:t>
            </a:r>
            <a:r>
              <a:rPr lang="en-US" sz="2000" i="1" dirty="0">
                <a:latin typeface="+mj-lt"/>
                <a:ea typeface="Verdana" pitchFamily="34" charset="0"/>
                <a:cs typeface="Verdana" pitchFamily="34" charset="0"/>
              </a:rPr>
              <a:t>7.</a:t>
            </a:r>
            <a:endParaRPr lang="en-US" sz="2000" i="1" dirty="0">
              <a:effectLst/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9" y="533400"/>
            <a:ext cx="2405889" cy="1308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C:\Users\stodorov\AppData\Local\Microsoft\Windows\INetCache\Content.Word\Vektorski logo Fondacija (srp-en).jp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99" t="9195" r="9358" b="17781"/>
          <a:stretch/>
        </p:blipFill>
        <p:spPr bwMode="auto">
          <a:xfrm>
            <a:off x="4267200" y="436808"/>
            <a:ext cx="2727101" cy="150146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01972" y="5147451"/>
            <a:ext cx="30564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 err="1"/>
              <a:t>Neboj</a:t>
            </a:r>
            <a:r>
              <a:rPr lang="sr-Latn-RS" sz="2200" i="1" dirty="0" err="1"/>
              <a:t>ša</a:t>
            </a:r>
            <a:r>
              <a:rPr lang="sr-Latn-RS" sz="2200" i="1" dirty="0"/>
              <a:t> </a:t>
            </a:r>
            <a:r>
              <a:rPr lang="sr-Latn-RS" sz="2200" i="1" dirty="0" err="1"/>
              <a:t>Pokimica</a:t>
            </a:r>
            <a:endParaRPr lang="en-US" sz="2200" i="1" dirty="0"/>
          </a:p>
        </p:txBody>
      </p:sp>
    </p:spTree>
    <p:extLst>
      <p:ext uri="{BB962C8B-B14F-4D97-AF65-F5344CB8AC3E}">
        <p14:creationId xmlns:p14="http://schemas.microsoft.com/office/powerpoint/2010/main" val="2865186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8307" y="1365337"/>
            <a:ext cx="8417798" cy="1615857"/>
          </a:xfrm>
        </p:spPr>
        <p:txBody>
          <a:bodyPr>
            <a:normAutofit fontScale="90000"/>
          </a:bodyPr>
          <a:lstStyle/>
          <a:p>
            <a:pPr marL="342900" marR="0" lvl="0" indent="-342900">
              <a:spcBef>
                <a:spcPts val="1000"/>
              </a:spcBef>
              <a:spcAft>
                <a:spcPts val="600"/>
              </a:spcAft>
            </a:pPr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MS Gothic"/>
              </a:rPr>
              <a:t>     </a:t>
            </a:r>
            <a:r>
              <a:rPr lang="sr-Latn-RS" sz="27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S Gothic"/>
              </a:rPr>
              <a:t>PREGOVORI ZA POGLAVLJE</a:t>
            </a:r>
            <a:r>
              <a:rPr lang="en-GB" sz="27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S Gothic"/>
              </a:rPr>
              <a:t> 27 </a:t>
            </a:r>
            <a:b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S Gothic"/>
              </a:rPr>
            </a:br>
            <a:br>
              <a:rPr lang="sr-Cyrl-R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MS Gothic"/>
              </a:rPr>
            </a:br>
            <a:r>
              <a:rPr lang="sr-Latn-R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Times New Roman" panose="02020603050405020304" pitchFamily="18" charset="0"/>
              </a:rPr>
              <a:t>imajući u vidu trenutni nivo postignut u pripremama, očekuje se da će biti neophodne izmene PP, uz dostavljanje dodatnih informacija</a:t>
            </a:r>
            <a:b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</a:b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767588738"/>
              </p:ext>
            </p:extLst>
          </p:nvPr>
        </p:nvGraphicFramePr>
        <p:xfrm>
          <a:off x="578839" y="2739078"/>
          <a:ext cx="7692705" cy="3784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0207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86768" y="399214"/>
            <a:ext cx="8223660" cy="652973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0"/>
            <a:endParaRPr lang="en-US" b="1" dirty="0">
              <a:latin typeface="+mn-lt"/>
              <a:cs typeface="Segoe UI" panose="020B0502040204020203" pitchFamily="34" charset="0"/>
            </a:endParaRPr>
          </a:p>
          <a:p>
            <a:pPr defTabSz="914400"/>
            <a:endParaRPr lang="en-US" b="1" dirty="0">
              <a:latin typeface="+mn-lt"/>
              <a:cs typeface="Segoe UI" panose="020B0502040204020203" pitchFamily="34" charset="0"/>
            </a:endParaRPr>
          </a:p>
          <a:p>
            <a:pPr defTabSz="914400"/>
            <a:endParaRPr lang="en-US" b="1" dirty="0">
              <a:latin typeface="+mn-lt"/>
              <a:cs typeface="Segoe UI" panose="020B0502040204020203" pitchFamily="34" charset="0"/>
            </a:endParaRPr>
          </a:p>
          <a:p>
            <a:pPr defTabSz="914400"/>
            <a:endParaRPr lang="en-US" b="1" dirty="0">
              <a:latin typeface="+mn-lt"/>
              <a:cs typeface="Segoe UI" panose="020B0502040204020203" pitchFamily="34" charset="0"/>
            </a:endParaRPr>
          </a:p>
          <a:p>
            <a:pPr defTabSz="914400"/>
            <a:r>
              <a:rPr lang="sr-Latn-RS" b="1" dirty="0">
                <a:latin typeface="+mn-lt"/>
                <a:cs typeface="Segoe UI" panose="020B0502040204020203" pitchFamily="34" charset="0"/>
              </a:rPr>
              <a:t>ZAKONODAVNI OKVIR </a:t>
            </a:r>
            <a:r>
              <a:rPr lang="en-US" b="1" dirty="0">
                <a:latin typeface="+mn-lt"/>
                <a:cs typeface="Segoe UI" panose="020B0502040204020203" pitchFamily="34" charset="0"/>
              </a:rPr>
              <a:t>SRBIJE</a:t>
            </a:r>
            <a:br>
              <a:rPr lang="en-US" b="1" dirty="0">
                <a:latin typeface="+mn-lt"/>
                <a:cs typeface="Segoe UI" panose="020B0502040204020203" pitchFamily="34" charset="0"/>
              </a:rPr>
            </a:br>
            <a:endParaRPr lang="en-US" b="1" dirty="0">
              <a:latin typeface="+mn-lt"/>
              <a:cs typeface="Segoe UI" panose="020B0502040204020203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62837" y="775804"/>
            <a:ext cx="8542752" cy="61323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r-Latn-RS" sz="4200" dirty="0"/>
              <a:t>STRATEŠKI OKVIR</a:t>
            </a:r>
          </a:p>
          <a:p>
            <a:pPr marL="0" indent="0">
              <a:buNone/>
            </a:pPr>
            <a:endParaRPr lang="sr-Latn-RS" sz="4200" dirty="0"/>
          </a:p>
          <a:p>
            <a:pPr marL="0" indent="0">
              <a:buNone/>
            </a:pPr>
            <a:r>
              <a:rPr lang="sr-Latn-RS" sz="3200" dirty="0">
                <a:solidFill>
                  <a:schemeClr val="accent1">
                    <a:lumMod val="75000"/>
                  </a:schemeClr>
                </a:solidFill>
                <a:latin typeface="Century Schoolbook "/>
                <a:cs typeface="Times New Roman" panose="02020603050405020304" pitchFamily="18" charset="0"/>
              </a:rPr>
              <a:t>Implementacija zahteva u ovom sektoru usklađena je sa sledećim usvojenim strateškim dokumentima:</a:t>
            </a:r>
            <a:endParaRPr lang="en-US" sz="3200" dirty="0">
              <a:solidFill>
                <a:schemeClr val="accent1">
                  <a:lumMod val="75000"/>
                </a:schemeClr>
              </a:solidFill>
              <a:latin typeface="Century Schoolbook "/>
              <a:cs typeface="Times New Roman" panose="02020603050405020304" pitchFamily="18" charset="0"/>
            </a:endParaRPr>
          </a:p>
          <a:p>
            <a:pPr lvl="0"/>
            <a:r>
              <a:rPr lang="sr-Latn-RS" sz="3200" dirty="0">
                <a:latin typeface="Century Schoolbook "/>
                <a:cs typeface="Times New Roman" panose="02020603050405020304" pitchFamily="18" charset="0"/>
              </a:rPr>
              <a:t>Strategija upravljanja otpadom za period</a:t>
            </a:r>
            <a:r>
              <a:rPr lang="en-GB" sz="3200" dirty="0">
                <a:latin typeface="Century Schoolbook "/>
                <a:cs typeface="Times New Roman" panose="02020603050405020304" pitchFamily="18" charset="0"/>
              </a:rPr>
              <a:t> 2010-2019. (2010.);</a:t>
            </a:r>
            <a:endParaRPr lang="en-US" sz="3200" dirty="0">
              <a:latin typeface="Century Schoolbook "/>
              <a:cs typeface="Times New Roman" panose="02020603050405020304" pitchFamily="18" charset="0"/>
            </a:endParaRPr>
          </a:p>
          <a:p>
            <a:pPr lvl="0"/>
            <a:r>
              <a:rPr lang="sr-Latn-RS" sz="3200" dirty="0">
                <a:latin typeface="Century Schoolbook "/>
                <a:cs typeface="Times New Roman" panose="02020603050405020304" pitchFamily="18" charset="0"/>
              </a:rPr>
              <a:t>Nacionalni program za</a:t>
            </a:r>
            <a:r>
              <a:rPr lang="en-GB" sz="3200" dirty="0">
                <a:latin typeface="Century Schoolbook "/>
                <a:cs typeface="Times New Roman" panose="02020603050405020304" pitchFamily="18" charset="0"/>
              </a:rPr>
              <a:t> </a:t>
            </a:r>
            <a:r>
              <a:rPr lang="sr-Latn-RS" sz="3200" dirty="0">
                <a:latin typeface="Century Schoolbook "/>
                <a:cs typeface="Times New Roman" panose="02020603050405020304" pitchFamily="18" charset="0"/>
              </a:rPr>
              <a:t>usvajanje pravnih tekovina EU</a:t>
            </a:r>
            <a:r>
              <a:rPr lang="en-GB" sz="3200" dirty="0">
                <a:latin typeface="Century Schoolbook "/>
                <a:cs typeface="Times New Roman" panose="02020603050405020304" pitchFamily="18" charset="0"/>
              </a:rPr>
              <a:t> 2014-2018. (</a:t>
            </a:r>
            <a:r>
              <a:rPr lang="sr-Latn-RS" sz="3200" dirty="0">
                <a:latin typeface="Century Schoolbook "/>
                <a:cs typeface="Times New Roman" panose="02020603050405020304" pitchFamily="18" charset="0"/>
              </a:rPr>
              <a:t>jul</a:t>
            </a:r>
            <a:r>
              <a:rPr lang="en-GB" sz="3200" dirty="0">
                <a:latin typeface="Century Schoolbook "/>
                <a:cs typeface="Times New Roman" panose="02020603050405020304" pitchFamily="18" charset="0"/>
              </a:rPr>
              <a:t> 2014.);</a:t>
            </a:r>
            <a:endParaRPr lang="en-US" sz="3200" dirty="0">
              <a:latin typeface="Century Schoolbook "/>
              <a:cs typeface="Times New Roman" panose="02020603050405020304" pitchFamily="18" charset="0"/>
            </a:endParaRPr>
          </a:p>
          <a:p>
            <a:pPr lvl="0"/>
            <a:r>
              <a:rPr lang="sr-Latn-RS" sz="3200" dirty="0">
                <a:latin typeface="Century Schoolbook "/>
                <a:cs typeface="Times New Roman" panose="02020603050405020304" pitchFamily="18" charset="0"/>
              </a:rPr>
              <a:t>Nacionalna strategija aproksimacije u oblasti zaštite životne sredine (decembar </a:t>
            </a:r>
            <a:r>
              <a:rPr lang="en-GB" sz="3200" dirty="0">
                <a:latin typeface="Century Schoolbook "/>
                <a:cs typeface="Times New Roman" panose="02020603050405020304" pitchFamily="18" charset="0"/>
              </a:rPr>
              <a:t>2011.);</a:t>
            </a:r>
            <a:endParaRPr lang="en-US" sz="3200" dirty="0">
              <a:latin typeface="Century Schoolbook "/>
              <a:cs typeface="Times New Roman" panose="02020603050405020304" pitchFamily="18" charset="0"/>
            </a:endParaRPr>
          </a:p>
          <a:p>
            <a:pPr lvl="0"/>
            <a:r>
              <a:rPr lang="sr-Latn-RS" sz="3200" dirty="0">
                <a:latin typeface="Century Schoolbook "/>
                <a:cs typeface="Times New Roman" panose="02020603050405020304" pitchFamily="18" charset="0"/>
              </a:rPr>
              <a:t>Strategija aproksimacije iz</a:t>
            </a:r>
            <a:r>
              <a:rPr lang="en-GB" sz="3200" dirty="0">
                <a:latin typeface="Century Schoolbook "/>
                <a:cs typeface="Times New Roman" panose="02020603050405020304" pitchFamily="18" charset="0"/>
              </a:rPr>
              <a:t> 2012. </a:t>
            </a:r>
            <a:r>
              <a:rPr lang="sr-Latn-RS" sz="3200" dirty="0">
                <a:latin typeface="Century Schoolbook "/>
                <a:cs typeface="Times New Roman" panose="02020603050405020304" pitchFamily="18" charset="0"/>
              </a:rPr>
              <a:t>godine, deo</a:t>
            </a:r>
            <a:r>
              <a:rPr lang="en-GB" sz="3200" dirty="0">
                <a:latin typeface="Century Schoolbook "/>
                <a:cs typeface="Times New Roman" panose="02020603050405020304" pitchFamily="18" charset="0"/>
              </a:rPr>
              <a:t> </a:t>
            </a:r>
            <a:r>
              <a:rPr lang="sr-Latn-RS" sz="3200" dirty="0">
                <a:latin typeface="Century Schoolbook "/>
                <a:cs typeface="Times New Roman" panose="02020603050405020304" pitchFamily="18" charset="0"/>
              </a:rPr>
              <a:t>Nacionalne strategije aproksimacije</a:t>
            </a:r>
            <a:endParaRPr lang="en-US" sz="3200" dirty="0">
              <a:latin typeface="Century Schoolbook "/>
              <a:cs typeface="Times New Roman" panose="02020603050405020304" pitchFamily="18" charset="0"/>
            </a:endParaRPr>
          </a:p>
          <a:p>
            <a:pPr lvl="0"/>
            <a:r>
              <a:rPr lang="sr-Latn-RS" sz="3200" dirty="0">
                <a:latin typeface="Century Schoolbook "/>
                <a:cs typeface="Times New Roman" panose="02020603050405020304" pitchFamily="18" charset="0"/>
              </a:rPr>
              <a:t>Nacionalni plan implementacije Stokholmske konvencije</a:t>
            </a:r>
            <a:endParaRPr lang="sr-Cyrl-RS" sz="3200" dirty="0">
              <a:latin typeface="Century Schoolbook 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sz="3200" b="1" dirty="0">
              <a:solidFill>
                <a:srgbClr val="FF0000"/>
              </a:solidFill>
              <a:latin typeface="Century Schoolbook 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521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86768" y="399214"/>
            <a:ext cx="8223660" cy="652973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0"/>
            <a:endParaRPr lang="en-US" b="1" dirty="0">
              <a:latin typeface="+mn-lt"/>
              <a:cs typeface="Segoe UI" panose="020B0502040204020203" pitchFamily="34" charset="0"/>
            </a:endParaRPr>
          </a:p>
          <a:p>
            <a:pPr defTabSz="914400"/>
            <a:endParaRPr lang="en-US" b="1" dirty="0">
              <a:latin typeface="+mn-lt"/>
              <a:cs typeface="Segoe UI" panose="020B0502040204020203" pitchFamily="34" charset="0"/>
            </a:endParaRPr>
          </a:p>
          <a:p>
            <a:pPr defTabSz="914400"/>
            <a:endParaRPr lang="en-US" b="1" dirty="0">
              <a:latin typeface="+mn-lt"/>
              <a:cs typeface="Segoe UI" panose="020B0502040204020203" pitchFamily="34" charset="0"/>
            </a:endParaRPr>
          </a:p>
          <a:p>
            <a:pPr defTabSz="914400"/>
            <a:endParaRPr lang="en-US" b="1" dirty="0">
              <a:latin typeface="+mn-lt"/>
              <a:cs typeface="Segoe UI" panose="020B0502040204020203" pitchFamily="34" charset="0"/>
            </a:endParaRPr>
          </a:p>
          <a:p>
            <a:pPr defTabSz="914400"/>
            <a:r>
              <a:rPr lang="sr-Latn-RS" b="1" dirty="0">
                <a:latin typeface="+mn-lt"/>
                <a:cs typeface="Segoe UI" panose="020B0502040204020203" pitchFamily="34" charset="0"/>
              </a:rPr>
              <a:t>ZAKONODAVNI OKVIR </a:t>
            </a:r>
            <a:r>
              <a:rPr lang="en-US" b="1" dirty="0">
                <a:latin typeface="+mn-lt"/>
                <a:cs typeface="Segoe UI" panose="020B0502040204020203" pitchFamily="34" charset="0"/>
              </a:rPr>
              <a:t>SRBIJE</a:t>
            </a:r>
            <a:br>
              <a:rPr lang="en-US" b="1" dirty="0">
                <a:latin typeface="+mn-lt"/>
                <a:cs typeface="Segoe UI" panose="020B0502040204020203" pitchFamily="34" charset="0"/>
              </a:rPr>
            </a:br>
            <a:endParaRPr lang="en-US" b="1" dirty="0">
              <a:latin typeface="+mn-lt"/>
              <a:cs typeface="Segoe UI" panose="020B0502040204020203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62837" y="775804"/>
            <a:ext cx="8542752" cy="61323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sr-Latn-RS" sz="3200" dirty="0">
                <a:solidFill>
                  <a:schemeClr val="accent1">
                    <a:lumMod val="75000"/>
                  </a:schemeClr>
                </a:solidFill>
                <a:latin typeface="Century Schoolbook "/>
                <a:cs typeface="Times New Roman" panose="02020603050405020304" pitchFamily="18" charset="0"/>
              </a:rPr>
              <a:t>U narednom periodu planira se izrada sledećih strateških dokumenata:</a:t>
            </a:r>
            <a:endParaRPr lang="en-US" sz="3200" dirty="0">
              <a:solidFill>
                <a:schemeClr val="accent1">
                  <a:lumMod val="75000"/>
                </a:schemeClr>
              </a:solidFill>
              <a:latin typeface="Century Schoolbook "/>
              <a:cs typeface="Times New Roman" panose="02020603050405020304" pitchFamily="18" charset="0"/>
            </a:endParaRPr>
          </a:p>
          <a:p>
            <a:pPr lvl="0"/>
            <a:r>
              <a:rPr lang="sr-Latn-RS" sz="3200" dirty="0">
                <a:latin typeface="Century Schoolbook "/>
                <a:cs typeface="Times New Roman" panose="02020603050405020304" pitchFamily="18" charset="0"/>
              </a:rPr>
              <a:t>Revizija Nacionalne strategije upravljanja otpadom za period 201</a:t>
            </a:r>
            <a:r>
              <a:rPr lang="sr-Cyrl-RS" sz="3200" dirty="0">
                <a:latin typeface="Century Schoolbook "/>
                <a:cs typeface="Times New Roman" panose="02020603050405020304" pitchFamily="18" charset="0"/>
              </a:rPr>
              <a:t>8/201</a:t>
            </a:r>
            <a:r>
              <a:rPr lang="sr-Latn-RS" sz="3200" dirty="0">
                <a:latin typeface="Century Schoolbook "/>
                <a:cs typeface="Times New Roman" panose="02020603050405020304" pitchFamily="18" charset="0"/>
              </a:rPr>
              <a:t>2010-2019. (planirano usvajanje tokom 2018/2019</a:t>
            </a:r>
            <a:r>
              <a:rPr lang="en-GB" sz="3200" dirty="0">
                <a:latin typeface="Century Schoolbook "/>
                <a:cs typeface="Times New Roman" panose="02020603050405020304" pitchFamily="18" charset="0"/>
              </a:rPr>
              <a:t>. </a:t>
            </a:r>
            <a:r>
              <a:rPr lang="sr-Latn-RS" sz="3200" dirty="0">
                <a:latin typeface="Century Schoolbook "/>
                <a:cs typeface="Times New Roman" panose="02020603050405020304" pitchFamily="18" charset="0"/>
              </a:rPr>
              <a:t>godine)</a:t>
            </a:r>
            <a:endParaRPr lang="en-US" sz="3200" dirty="0">
              <a:latin typeface="Century Schoolbook "/>
              <a:cs typeface="Times New Roman" panose="02020603050405020304" pitchFamily="18" charset="0"/>
            </a:endParaRPr>
          </a:p>
          <a:p>
            <a:pPr lvl="0"/>
            <a:r>
              <a:rPr lang="sr-Latn-RS" sz="3200" dirty="0">
                <a:latin typeface="Century Schoolbook "/>
                <a:cs typeface="Times New Roman" panose="02020603050405020304" pitchFamily="18" charset="0"/>
              </a:rPr>
              <a:t>Nacionalni Plan upravljanja otpadom</a:t>
            </a:r>
            <a:r>
              <a:rPr lang="sr-Cyrl-RS" sz="3200" dirty="0">
                <a:latin typeface="Century Schoolbook "/>
                <a:cs typeface="Times New Roman" panose="02020603050405020304" pitchFamily="18" charset="0"/>
              </a:rPr>
              <a:t> (</a:t>
            </a:r>
            <a:r>
              <a:rPr lang="sr-Latn-RS" sz="3200" dirty="0">
                <a:latin typeface="Century Schoolbook "/>
                <a:cs typeface="Times New Roman" panose="02020603050405020304" pitchFamily="18" charset="0"/>
              </a:rPr>
              <a:t>Nacionalni plan za upravljanje medicinskim otpadom, Nacionalni plan za upravljanje otpadnim uljima, Nacionalni plan za otpad koji sadrži azbest, Nacionalni plan za otpadne baterije i akumulatore, Nacionalni plan za električni i elektronski otpad </a:t>
            </a:r>
            <a:r>
              <a:rPr lang="sr-Cyrl-RS" sz="3200" dirty="0">
                <a:latin typeface="Century Schoolbook "/>
                <a:cs typeface="Times New Roman" panose="02020603050405020304" pitchFamily="18" charset="0"/>
              </a:rPr>
              <a:t>–</a:t>
            </a:r>
            <a:r>
              <a:rPr lang="sr-Latn-RS" sz="3200" dirty="0">
                <a:latin typeface="Century Schoolbook "/>
                <a:cs typeface="Times New Roman" panose="02020603050405020304" pitchFamily="18" charset="0"/>
              </a:rPr>
              <a:t> izrađeni uz podršku tvining projekta „Jačanje institucionalnih kapaciteta za upravljanje opasnim otpadom“ – u periodu 2010-2013. godine </a:t>
            </a:r>
          </a:p>
          <a:p>
            <a:pPr lvl="0"/>
            <a:r>
              <a:rPr lang="sr-Latn-RS" sz="3200" dirty="0">
                <a:latin typeface="Century Schoolbook "/>
                <a:cs typeface="Times New Roman" panose="02020603050405020304" pitchFamily="18" charset="0"/>
              </a:rPr>
              <a:t>Nacionalni plan za građevinski i otpad od rušenja sa opasnim komponentama</a:t>
            </a:r>
            <a:endParaRPr lang="sr-Cyrl-RS" sz="3200" dirty="0">
              <a:latin typeface="Century Schoolbook "/>
              <a:cs typeface="Times New Roman" panose="02020603050405020304" pitchFamily="18" charset="0"/>
            </a:endParaRPr>
          </a:p>
          <a:p>
            <a:pPr lvl="0"/>
            <a:r>
              <a:rPr lang="sr-Latn-RS" sz="3200" dirty="0">
                <a:latin typeface="Century Schoolbook "/>
                <a:cs typeface="Times New Roman" panose="02020603050405020304" pitchFamily="18" charset="0"/>
              </a:rPr>
              <a:t>Integrisani Plan upravljanja opasnim otpadom</a:t>
            </a:r>
            <a:endParaRPr lang="sr-Cyrl-RS" sz="3200" dirty="0">
              <a:latin typeface="Century Schoolbook "/>
              <a:cs typeface="Times New Roman" panose="02020603050405020304" pitchFamily="18" charset="0"/>
            </a:endParaRPr>
          </a:p>
          <a:p>
            <a:pPr lvl="0"/>
            <a:r>
              <a:rPr lang="sr-Latn-RS" sz="3200" dirty="0">
                <a:latin typeface="Century Schoolbook "/>
                <a:cs typeface="Times New Roman" panose="02020603050405020304" pitchFamily="18" charset="0"/>
              </a:rPr>
              <a:t>Planovi implementacije za specifične direktive (Okvirna Direktiva o otpadu, Direktiva o električnom i elektronskom otpadu, Direktiva o otpadnim baterijama i akumulatorima, Direktiva o ambalaži i ambalažnom otpadu</a:t>
            </a:r>
            <a:r>
              <a:rPr lang="sr-Cyrl-RS" sz="3200" dirty="0">
                <a:latin typeface="Century Schoolbook "/>
                <a:cs typeface="Times New Roman" panose="02020603050405020304" pitchFamily="18" charset="0"/>
              </a:rPr>
              <a:t>)</a:t>
            </a:r>
          </a:p>
          <a:p>
            <a:pPr lvl="0"/>
            <a:r>
              <a:rPr lang="sr-Latn-RS" sz="3200" dirty="0">
                <a:solidFill>
                  <a:prstClr val="black"/>
                </a:solidFill>
                <a:latin typeface="Century Schoolbook "/>
                <a:cs typeface="Times New Roman" panose="02020603050405020304" pitchFamily="18" charset="0"/>
              </a:rPr>
              <a:t>Program Prevencije stvaranja otpada</a:t>
            </a:r>
            <a:endParaRPr lang="en-US" sz="3200" dirty="0">
              <a:solidFill>
                <a:prstClr val="black"/>
              </a:solidFill>
              <a:latin typeface="Century Schoolbook 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967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sz="quarter" idx="1"/>
          </p:nvPr>
        </p:nvSpPr>
        <p:spPr>
          <a:xfrm>
            <a:off x="225472" y="338139"/>
            <a:ext cx="8480378" cy="513632"/>
          </a:xfrm>
        </p:spPr>
        <p:txBody>
          <a:bodyPr>
            <a:normAutofit fontScale="97500"/>
          </a:bodyPr>
          <a:lstStyle/>
          <a:p>
            <a:pPr marL="0" indent="0">
              <a:buNone/>
              <a:defRPr/>
            </a:pPr>
            <a:r>
              <a:rPr lang="sr-Latn-RS" sz="26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Schoolbook "/>
              </a:rPr>
              <a:t>AKCIONI PLAN ZA IMPLEMENTACIJU</a:t>
            </a:r>
            <a:endParaRPr lang="en-US" sz="2600" b="1" dirty="0">
              <a:solidFill>
                <a:schemeClr val="tx1"/>
              </a:solidFill>
              <a:latin typeface="Century Schoolbook 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25472" y="573066"/>
            <a:ext cx="8382000" cy="6172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buFont typeface="Wingdings"/>
              <a:buNone/>
              <a:defRPr/>
            </a:pPr>
            <a:endParaRPr lang="sr-Cyrl-RS" sz="1600" b="1" dirty="0"/>
          </a:p>
          <a:p>
            <a:pPr marL="0" indent="0" algn="ctr" defTabSz="914400">
              <a:spcBef>
                <a:spcPct val="20000"/>
              </a:spcBef>
              <a:buClrTx/>
              <a:buSzTx/>
              <a:buFont typeface="Wingdings"/>
              <a:buNone/>
            </a:pPr>
            <a:r>
              <a:rPr lang="sr-Latn-RS" dirty="0">
                <a:solidFill>
                  <a:prstClr val="black"/>
                </a:solidFill>
                <a:latin typeface="Century Schoolbook "/>
              </a:rPr>
              <a:t>Zakon o izmenama i dopunama Zakona o upravljanju otpadom</a:t>
            </a:r>
          </a:p>
          <a:p>
            <a:pPr marL="0" indent="0" algn="ctr" defTabSz="914400">
              <a:spcBef>
                <a:spcPct val="20000"/>
              </a:spcBef>
              <a:buClrTx/>
              <a:buSzTx/>
              <a:buFont typeface="Wingdings"/>
              <a:buNone/>
            </a:pPr>
            <a:endParaRPr lang="sr-Cyrl-RS" sz="1600" b="1" dirty="0"/>
          </a:p>
          <a:p>
            <a:pPr marL="0" indent="0" defTabSz="914400">
              <a:buFont typeface="Wingdings"/>
              <a:buNone/>
              <a:defRPr/>
            </a:pPr>
            <a:r>
              <a:rPr lang="sr-Latn-RS" sz="1600" b="1" dirty="0"/>
              <a:t>Jedinica lokalne samouprave dužna je da</a:t>
            </a:r>
            <a:r>
              <a:rPr lang="en-US" sz="1600" b="1" dirty="0"/>
              <a:t>:</a:t>
            </a:r>
            <a:endParaRPr lang="x-none" sz="1600" b="1"/>
          </a:p>
          <a:p>
            <a:pPr defTabSz="914400">
              <a:defRPr/>
            </a:pPr>
            <a:r>
              <a:rPr lang="sr-Latn-RS" sz="1600" b="1" dirty="0">
                <a:solidFill>
                  <a:srgbClr val="00B050"/>
                </a:solidFill>
              </a:rPr>
              <a:t>Da uredi selekciju i odvojeno sakupljanje otpada </a:t>
            </a:r>
            <a:r>
              <a:rPr lang="sr-Latn-RS" sz="1600" b="1" dirty="0"/>
              <a:t>radi reciklaže</a:t>
            </a:r>
            <a:r>
              <a:rPr lang="en-US" sz="1600" b="1" dirty="0"/>
              <a:t> </a:t>
            </a:r>
            <a:r>
              <a:rPr lang="sr-Latn-RS" sz="1600" b="1" dirty="0">
                <a:solidFill>
                  <a:schemeClr val="accent1">
                    <a:lumMod val="75000"/>
                  </a:schemeClr>
                </a:solidFill>
              </a:rPr>
              <a:t>najkasnije u roku od dve godine od dana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sr-Latn-RS" sz="1600" b="1" dirty="0"/>
              <a:t>stupanja na snagu ovog zakona,</a:t>
            </a:r>
            <a:r>
              <a:rPr lang="en-US" sz="1600" b="1" dirty="0"/>
              <a:t> </a:t>
            </a:r>
            <a:r>
              <a:rPr lang="sr-Latn-RS" sz="1600" b="1" dirty="0">
                <a:solidFill>
                  <a:srgbClr val="00B050"/>
                </a:solidFill>
              </a:rPr>
              <a:t>odnosno organizuje selektivno</a:t>
            </a:r>
            <a:r>
              <a:rPr lang="en-US" sz="1600" b="1" dirty="0">
                <a:solidFill>
                  <a:srgbClr val="00B050"/>
                </a:solidFill>
              </a:rPr>
              <a:t> </a:t>
            </a:r>
            <a:r>
              <a:rPr lang="sr-Latn-RS" sz="1600" b="1" dirty="0">
                <a:solidFill>
                  <a:srgbClr val="00B050"/>
                </a:solidFill>
              </a:rPr>
              <a:t>i</a:t>
            </a:r>
            <a:r>
              <a:rPr lang="en-US" sz="1600" b="1" dirty="0">
                <a:solidFill>
                  <a:srgbClr val="00B050"/>
                </a:solidFill>
              </a:rPr>
              <a:t> </a:t>
            </a:r>
            <a:r>
              <a:rPr lang="sr-Latn-RS" sz="1600" b="1" dirty="0">
                <a:solidFill>
                  <a:srgbClr val="00B050"/>
                </a:solidFill>
              </a:rPr>
              <a:t>odvojeno sakupljanje</a:t>
            </a:r>
            <a:r>
              <a:rPr lang="en-US" sz="1600" b="1" dirty="0">
                <a:solidFill>
                  <a:srgbClr val="00B050"/>
                </a:solidFill>
              </a:rPr>
              <a:t> </a:t>
            </a:r>
            <a:r>
              <a:rPr lang="sr-Latn-RS" sz="1600" b="1" dirty="0"/>
              <a:t>najkasnije u roku od</a:t>
            </a:r>
            <a:r>
              <a:rPr lang="en-US" sz="1600" b="1" dirty="0"/>
              <a:t> </a:t>
            </a:r>
            <a:r>
              <a:rPr lang="sr-Latn-RS" sz="1600" b="1" dirty="0">
                <a:solidFill>
                  <a:schemeClr val="accent1">
                    <a:lumMod val="75000"/>
                  </a:schemeClr>
                </a:solidFill>
              </a:rPr>
              <a:t>tri godine od dana stupanja na snagu ovog zakona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defTabSz="914400">
              <a:defRPr/>
            </a:pPr>
            <a:r>
              <a:rPr lang="sr-Latn-RS" sz="1600" b="1" dirty="0">
                <a:solidFill>
                  <a:srgbClr val="00B050"/>
                </a:solidFill>
              </a:rPr>
              <a:t>Da organizuje i opremi centre za sakupljanje otpada iz domaćinstva najkasnije </a:t>
            </a:r>
            <a:r>
              <a:rPr lang="sr-Latn-RS" sz="1600" b="1" dirty="0">
                <a:solidFill>
                  <a:schemeClr val="accent1">
                    <a:lumMod val="75000"/>
                  </a:schemeClr>
                </a:solidFill>
              </a:rPr>
              <a:t>u roku od dve godine od dana stupanja na snagu ovog zakona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defTabSz="914400">
              <a:defRPr/>
            </a:pPr>
            <a:r>
              <a:rPr lang="sr-Latn-RS" sz="1600" b="1" dirty="0">
                <a:solidFill>
                  <a:srgbClr val="00B050"/>
                </a:solidFill>
              </a:rPr>
              <a:t>Da izradi evidenciju divljih deponija</a:t>
            </a:r>
            <a:r>
              <a:rPr lang="en-US" sz="1600" b="1" dirty="0">
                <a:solidFill>
                  <a:srgbClr val="00B050"/>
                </a:solidFill>
              </a:rPr>
              <a:t> </a:t>
            </a:r>
            <a:r>
              <a:rPr lang="sr-Latn-RS" sz="1600" b="1" dirty="0">
                <a:solidFill>
                  <a:schemeClr val="accent1">
                    <a:lumMod val="75000"/>
                  </a:schemeClr>
                </a:solidFill>
              </a:rPr>
              <a:t>u roku od godinu dana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defTabSz="914400">
              <a:defRPr/>
            </a:pPr>
            <a:r>
              <a:rPr lang="sr-Latn-RS" sz="1600" b="1" dirty="0">
                <a:solidFill>
                  <a:srgbClr val="00B050"/>
                </a:solidFill>
              </a:rPr>
              <a:t>Da izradi evidenciju i projekte sanacije i rekultivacije postojećih nesanitarnih deponija </a:t>
            </a:r>
            <a:r>
              <a:rPr lang="en-US" sz="1600" b="1" dirty="0"/>
              <a:t>– </a:t>
            </a:r>
            <a:r>
              <a:rPr lang="sr-Latn-RS" sz="1600" b="1" dirty="0"/>
              <a:t>smetlišta</a:t>
            </a:r>
            <a:r>
              <a:rPr lang="sr-Cyrl-CS" sz="1600" b="1" dirty="0"/>
              <a:t>, </a:t>
            </a:r>
            <a:r>
              <a:rPr lang="sr-Latn-RS" sz="1600" b="1" dirty="0"/>
              <a:t>na koje saglasnost daje ministarstvo</a:t>
            </a:r>
            <a:r>
              <a:rPr lang="sr-Cyrl-CS" sz="1600" b="1" dirty="0"/>
              <a:t>, </a:t>
            </a:r>
            <a:r>
              <a:rPr lang="sr-Latn-RS" sz="1600" b="1" dirty="0"/>
              <a:t>odnosno autonomna pokrajina</a:t>
            </a:r>
            <a:r>
              <a:rPr lang="sr-Cyrl-CS" sz="1600" b="1" dirty="0"/>
              <a:t>,  </a:t>
            </a:r>
            <a:r>
              <a:rPr lang="sr-Latn-RS" sz="1600" b="1" dirty="0"/>
              <a:t>najkasnije</a:t>
            </a:r>
            <a:r>
              <a:rPr lang="sr-Cyrl-CS" sz="1600" b="1" dirty="0"/>
              <a:t> </a:t>
            </a:r>
            <a:r>
              <a:rPr lang="sr-Latn-RS" sz="1600" b="1" dirty="0">
                <a:solidFill>
                  <a:schemeClr val="accent1">
                    <a:lumMod val="75000"/>
                  </a:schemeClr>
                </a:solidFill>
              </a:rPr>
              <a:t>u roku od dve godine od dana stupanja na snagu ovog zakona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defTabSz="914400">
              <a:defRPr/>
            </a:pPr>
            <a:r>
              <a:rPr lang="sr-Latn-RS" sz="1600" b="1" dirty="0"/>
              <a:t>Da u sporazumu sa jednom ili više jedinica lokalne samouprave iz člana </a:t>
            </a:r>
            <a:r>
              <a:rPr lang="en-US" sz="1600" b="1" dirty="0"/>
              <a:t>34. </a:t>
            </a:r>
            <a:r>
              <a:rPr lang="sr-Latn-RS" sz="1600" b="1" dirty="0"/>
              <a:t>stav</a:t>
            </a:r>
            <a:r>
              <a:rPr lang="en-US" sz="1600" b="1" dirty="0"/>
              <a:t> 1. </a:t>
            </a:r>
            <a:r>
              <a:rPr lang="sr-Latn-RS" sz="1600" b="1" dirty="0"/>
              <a:t>ovog zakona</a:t>
            </a:r>
            <a:r>
              <a:rPr lang="en-US" sz="1600" b="1" dirty="0"/>
              <a:t>, </a:t>
            </a:r>
            <a:r>
              <a:rPr lang="sr-Latn-RS" sz="1600" b="1" dirty="0">
                <a:solidFill>
                  <a:srgbClr val="00B050"/>
                </a:solidFill>
              </a:rPr>
              <a:t>odredi lokaciju za izgradnju i rad postrojenja za tretman, odnosno skladištenje, ponovno iskorišćenje i odlaganje otpada </a:t>
            </a:r>
            <a:r>
              <a:rPr lang="sr-Latn-RS" sz="1600" b="1" dirty="0"/>
              <a:t>na svojoj teritoriji</a:t>
            </a:r>
            <a:r>
              <a:rPr lang="sr-Cyrl-CS" sz="1600" b="1" dirty="0"/>
              <a:t>, </a:t>
            </a:r>
            <a:r>
              <a:rPr lang="sr-Latn-RS" sz="1600" b="1" dirty="0">
                <a:solidFill>
                  <a:schemeClr val="accent1">
                    <a:lumMod val="75000"/>
                  </a:schemeClr>
                </a:solidFill>
              </a:rPr>
              <a:t>najkasnije u roku od tri godine od dana stupanja na snagu ovog  zakona</a:t>
            </a:r>
            <a:r>
              <a:rPr lang="sr-Cyrl-CS" sz="1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defTabSz="914400">
              <a:buFont typeface="Wingdings" panose="05000000000000000000" pitchFamily="2" charset="2"/>
              <a:buChar char="Ø"/>
              <a:defRPr/>
            </a:pPr>
            <a:endParaRPr lang="sr-Cyrl-CS" sz="1600" b="1" dirty="0"/>
          </a:p>
          <a:p>
            <a:pPr defTabSz="914400">
              <a:buFont typeface="Wingdings" panose="05000000000000000000" pitchFamily="2" charset="2"/>
              <a:buChar char="Ø"/>
              <a:defRPr/>
            </a:pPr>
            <a:endParaRPr lang="sr-Cyrl-CS" b="1" dirty="0"/>
          </a:p>
        </p:txBody>
      </p:sp>
    </p:spTree>
    <p:extLst>
      <p:ext uri="{BB962C8B-B14F-4D97-AF65-F5344CB8AC3E}">
        <p14:creationId xmlns:p14="http://schemas.microsoft.com/office/powerpoint/2010/main" val="33872601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047" y="313150"/>
            <a:ext cx="8630432" cy="991753"/>
          </a:xfrm>
        </p:spPr>
        <p:txBody>
          <a:bodyPr>
            <a:noAutofit/>
          </a:bodyPr>
          <a:lstStyle/>
          <a:p>
            <a:r>
              <a:rPr lang="sr-Latn-RS" sz="2600" b="1" dirty="0"/>
              <a:t>OSTALE OBAVEZE JLS SHODNO ZAKONODAVSTVU U OBLASTI UPRAVLJANJA OTPADOM</a:t>
            </a:r>
            <a:endParaRPr lang="en-US" sz="2600" b="1" dirty="0"/>
          </a:p>
        </p:txBody>
      </p:sp>
      <p:sp>
        <p:nvSpPr>
          <p:cNvPr id="4" name="Rectangle 3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32148" y="1515649"/>
            <a:ext cx="8229600" cy="4784943"/>
          </a:xfrm>
        </p:spPr>
        <p:txBody>
          <a:bodyPr>
            <a:noAutofit/>
          </a:bodyPr>
          <a:lstStyle/>
          <a:p>
            <a:r>
              <a:rPr lang="vi-VN" sz="2000" dirty="0">
                <a:latin typeface="Century Schoolbook "/>
              </a:rPr>
              <a:t>U skladu sa članom 20. Zakona o upravljanju otpadom („Sl. glasnik RS”, broj36/09, 88/10)  JLS obavlja sledeće poslove: donosi lokalni plan upravljanja otpadom (u skladu sa članom 13. i 14), obezbeđuje uslove i stara se o njegovom sprovođenju; uređuje, obezbeđuje, organizuje i sprovodi upravljanje komunalnim otpadom (član 43. stav 5. i 7. i član 55. stav 6 upravljanje otpadnim vozilima), odnosno inertnim i neopasnim otpadom na svojoj teritoriji, u skladu sa zakonom</a:t>
            </a:r>
            <a:endParaRPr lang="sr-Latn-RS" sz="2000" dirty="0">
              <a:latin typeface="Century Schoolbook "/>
            </a:endParaRPr>
          </a:p>
          <a:p>
            <a:r>
              <a:rPr lang="vi-VN" sz="2000" dirty="0">
                <a:latin typeface="Century Schoolbook "/>
              </a:rPr>
              <a:t>uređuje postupak naplate usluga u oblasti upravljanja komunalnim, odnosno inertnim i neopasnim otpadom, u skladu sa zakonom; izdaje dozvole u skladu sa članom 60, stav 4. (za grad), odnosno 5. (za opštinu), odobrenja i druge akte u skladu sa ovim zakonom, vodi evidenciju i podatke dostavlja ministarstvu; na zahtev ministarstva ili nadležnog organa autonomne pokrajine daje mišljenje u postupku izdavanja dozvola u skladu sa ovim zakonom</a:t>
            </a:r>
            <a:endParaRPr lang="pl-PL" sz="2000" dirty="0">
              <a:latin typeface="Century Schoolbook "/>
            </a:endParaRPr>
          </a:p>
          <a:p>
            <a:pPr marL="0" indent="0">
              <a:buNone/>
            </a:pPr>
            <a:endParaRPr lang="pl-PL" sz="2000" dirty="0">
              <a:latin typeface="Century Schoolbook "/>
            </a:endParaRPr>
          </a:p>
          <a:p>
            <a:endParaRPr lang="sr-Latn-RS" sz="2000" dirty="0">
              <a:latin typeface="Century Schoolbook "/>
            </a:endParaRPr>
          </a:p>
          <a:p>
            <a:endParaRPr lang="en-US" sz="2000" dirty="0">
              <a:latin typeface="Century Schoolbook "/>
            </a:endParaRPr>
          </a:p>
          <a:p>
            <a:endParaRPr lang="en-US" sz="2000" dirty="0">
              <a:latin typeface="Century Schoolbook "/>
            </a:endParaRPr>
          </a:p>
          <a:p>
            <a:endParaRPr lang="en-US" sz="2000" dirty="0">
              <a:latin typeface="Century Schoolbook "/>
            </a:endParaRPr>
          </a:p>
        </p:txBody>
      </p:sp>
    </p:spTree>
    <p:extLst>
      <p:ext uri="{BB962C8B-B14F-4D97-AF65-F5344CB8AC3E}">
        <p14:creationId xmlns:p14="http://schemas.microsoft.com/office/powerpoint/2010/main" val="20800014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32148" y="1462414"/>
            <a:ext cx="8229600" cy="4900808"/>
          </a:xfrm>
        </p:spPr>
        <p:txBody>
          <a:bodyPr>
            <a:normAutofit/>
          </a:bodyPr>
          <a:lstStyle/>
          <a:p>
            <a:r>
              <a:rPr lang="vi-VN" sz="2000" dirty="0">
                <a:latin typeface="Century Schoolbook "/>
              </a:rPr>
              <a:t>Jedna ili više jedinica lokalne samouprave određuju lokaciju za izgradnju i rad postrojenja za skladištenje, tretman ili odlaganje otpada na svojoj teritoriji, pod uslovima utvrđenim zakonom, kao i sporazumom iz člana 21. stav 2. ovog zakona ako više skupština jedinica lokalne samouprave zajedno odlučuju o lokaciji postrojenja za upravljanje otpadom (član 34). </a:t>
            </a:r>
            <a:endParaRPr lang="sr-Latn-RS" sz="2000" dirty="0">
              <a:latin typeface="Century Schoolbook "/>
            </a:endParaRPr>
          </a:p>
          <a:p>
            <a:r>
              <a:rPr lang="pl-PL" sz="2000" dirty="0">
                <a:latin typeface="Century Schoolbook "/>
              </a:rPr>
              <a:t>U slučaju izgradnje postrojenja za tretman ili odlaganje opasnog otpada, ministarstvo donosi odluku o lokaciji u skladu sa zakonom i po prethodno pribavljenom mišljenju jedinice lokalne samouprave, odnosno i autonomne pokrajine za postrojenja koja se grade na njenoj teritoriji</a:t>
            </a:r>
          </a:p>
          <a:p>
            <a:r>
              <a:rPr lang="vi-VN" sz="2000" dirty="0">
                <a:latin typeface="Century Schoolbook "/>
              </a:rPr>
              <a:t>U slučaju nesaglasnosti jedinica lokalne samouprave u pogledu određivanja lokacije postrojenja za upravljanje otpadom, odluku o lokaciji na predlog ministarstva, odnosno nadležnog organa autonomne pokrajine, donosi Vlada</a:t>
            </a:r>
            <a:endParaRPr lang="pl-PL" sz="2000" dirty="0">
              <a:latin typeface="Century Schoolbook "/>
            </a:endParaRPr>
          </a:p>
          <a:p>
            <a:pPr marL="0" indent="0">
              <a:buNone/>
            </a:pPr>
            <a:endParaRPr lang="pl-PL" sz="2000" dirty="0">
              <a:latin typeface="Century Schoolbook "/>
            </a:endParaRPr>
          </a:p>
          <a:p>
            <a:endParaRPr lang="sr-Latn-RS" sz="2000" dirty="0">
              <a:latin typeface="Century Schoolbook "/>
            </a:endParaRPr>
          </a:p>
          <a:p>
            <a:endParaRPr lang="en-US" sz="2000" dirty="0">
              <a:latin typeface="Century Schoolbook "/>
            </a:endParaRPr>
          </a:p>
          <a:p>
            <a:endParaRPr lang="en-US" sz="2000" dirty="0">
              <a:latin typeface="Century Schoolbook "/>
            </a:endParaRPr>
          </a:p>
          <a:p>
            <a:endParaRPr lang="en-US" sz="2000" dirty="0">
              <a:latin typeface="Century Schoolbook "/>
            </a:endParaRPr>
          </a:p>
        </p:txBody>
      </p:sp>
    </p:spTree>
    <p:extLst>
      <p:ext uri="{BB962C8B-B14F-4D97-AF65-F5344CB8AC3E}">
        <p14:creationId xmlns:p14="http://schemas.microsoft.com/office/powerpoint/2010/main" val="20907980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047" y="375781"/>
            <a:ext cx="8630432" cy="1653435"/>
          </a:xfrm>
        </p:spPr>
        <p:txBody>
          <a:bodyPr>
            <a:noAutofit/>
          </a:bodyPr>
          <a:lstStyle/>
          <a:p>
            <a:r>
              <a:rPr lang="sr-Latn-RS" b="1" dirty="0"/>
              <a:t>IMPLEMENTACIONI PLAN ZA DIREKTIVU O DEPONIJAMA - VEZA SA LOKALNIM SAMOUPRAVAMA</a:t>
            </a:r>
            <a:r>
              <a:rPr lang="en-US" b="1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689962"/>
            <a:ext cx="7467600" cy="3510422"/>
          </a:xfrm>
        </p:spPr>
        <p:txBody>
          <a:bodyPr>
            <a:normAutofit/>
          </a:bodyPr>
          <a:lstStyle/>
          <a:p>
            <a:r>
              <a:rPr lang="sr-Latn-RS" dirty="0"/>
              <a:t>Planovi za zatvaranje postojećih smetlišta</a:t>
            </a:r>
          </a:p>
          <a:p>
            <a:r>
              <a:rPr lang="sr-Latn-RS" dirty="0"/>
              <a:t>Dve faze, prva zaustavljanje deponovanja, druga faza rekultivacija</a:t>
            </a:r>
            <a:endParaRPr lang="en-US" dirty="0"/>
          </a:p>
          <a:p>
            <a:r>
              <a:rPr lang="sr-Latn-RS" dirty="0"/>
              <a:t>Definisan rizik po životnu sredinu i prioriteti za rekultivaciju</a:t>
            </a:r>
            <a:r>
              <a:rPr lang="en-US" dirty="0"/>
              <a:t> </a:t>
            </a:r>
            <a:endParaRPr lang="sr-Latn-RS" dirty="0"/>
          </a:p>
          <a:p>
            <a:r>
              <a:rPr lang="sr-Latn-RS" dirty="0"/>
              <a:t>Troškovi – Zajecar: prva faza 4 mil eur</a:t>
            </a:r>
          </a:p>
          <a:p>
            <a:pPr marL="0" indent="0">
              <a:buNone/>
            </a:pPr>
            <a:r>
              <a:rPr lang="sr-Latn-RS" dirty="0"/>
              <a:t>                                   druga faza 14 mil eur</a:t>
            </a:r>
          </a:p>
          <a:p>
            <a:pPr marL="0" indent="0">
              <a:buNone/>
            </a:pPr>
            <a:r>
              <a:rPr lang="sr-Latn-RS" dirty="0"/>
              <a:t>                                   ukupno 18 mil eur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9830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41534"/>
            <a:ext cx="7467600" cy="4532417"/>
          </a:xfrm>
        </p:spPr>
        <p:txBody>
          <a:bodyPr>
            <a:normAutofit/>
          </a:bodyPr>
          <a:lstStyle/>
          <a:p>
            <a:r>
              <a:rPr lang="sr-Latn-RS" dirty="0"/>
              <a:t>Smanjenje biodegradibilnog otpada</a:t>
            </a:r>
          </a:p>
          <a:p>
            <a:r>
              <a:rPr lang="sr-Latn-RS" dirty="0"/>
              <a:t>Plan je da se 25 % količine BO u odnosu na količinu u odnosu na 2008 godinu, 400 000 t, do 2022 više ne deponuje</a:t>
            </a:r>
          </a:p>
          <a:p>
            <a:r>
              <a:rPr lang="pl-PL" dirty="0"/>
              <a:t>Plan je da se 65 % količine BO u odnosu na količinu u odnosu na 2008 godinu, 400 000 t, do 2030 više ne deponuje</a:t>
            </a:r>
          </a:p>
          <a:p>
            <a:r>
              <a:rPr lang="pl-PL" dirty="0"/>
              <a:t>Kompostana je planirana u skladu sa IP u Zaječaru</a:t>
            </a:r>
          </a:p>
          <a:p>
            <a:endParaRPr lang="sr-Latn-R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5034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22088" cy="4873752"/>
          </a:xfrm>
        </p:spPr>
        <p:txBody>
          <a:bodyPr>
            <a:normAutofit/>
          </a:bodyPr>
          <a:lstStyle/>
          <a:p>
            <a:r>
              <a:rPr lang="sr-Latn-RS" dirty="0"/>
              <a:t>Uspostavljanje infrastrukture u oblasti upravaljanja otpadom</a:t>
            </a:r>
          </a:p>
          <a:p>
            <a:r>
              <a:rPr lang="sr-Latn-RS" dirty="0"/>
              <a:t>Sakupljanje, primarna selekcija, sekundarna selekcija, transfer stanice, deponovanje, kompostiranje</a:t>
            </a:r>
          </a:p>
          <a:p>
            <a:r>
              <a:rPr lang="pl-PL" dirty="0"/>
              <a:t>Zajecar, planirano 1 deponija, 26 kaminona, 7 transfer stanica, 1 linija za sekundarnu  separaciju, 1 kompostana, 7 reciklažnih dvorišta</a:t>
            </a:r>
            <a:endParaRPr lang="en-US" dirty="0"/>
          </a:p>
          <a:p>
            <a:r>
              <a:rPr lang="en-US" dirty="0" err="1"/>
              <a:t>Uspostavljanje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shodno</a:t>
            </a:r>
            <a:r>
              <a:rPr lang="en-US" dirty="0"/>
              <a:t> </a:t>
            </a:r>
            <a:r>
              <a:rPr lang="en-US" dirty="0" err="1"/>
              <a:t>planu</a:t>
            </a:r>
            <a:r>
              <a:rPr lang="en-US" dirty="0"/>
              <a:t> </a:t>
            </a:r>
            <a:r>
              <a:rPr lang="en-US" dirty="0" err="1"/>
              <a:t>planirano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2023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endParaRPr lang="sr-Latn-R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7005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5025"/>
            <a:ext cx="8229600" cy="5285983"/>
          </a:xfrm>
        </p:spPr>
        <p:txBody>
          <a:bodyPr>
            <a:normAutofit/>
          </a:bodyPr>
          <a:lstStyle/>
          <a:p>
            <a:r>
              <a:rPr lang="sr-Latn-RS" dirty="0"/>
              <a:t>Finansiranje Uspostavljanje infrastrukture u oblasti upravaljanja otpadom</a:t>
            </a:r>
          </a:p>
          <a:p>
            <a:r>
              <a:rPr lang="sr-Latn-RS" dirty="0"/>
              <a:t>Mehanizmi za Privatno javno partnerstvo se podstiču gde je to moguće i izvodljivo. Trenutno 4 RWMS su u takvom sistemu i najmanje još dva (Beograd i Niš) se trenutno razmatraju. Takav pristup omogućava smanjivanje potrebe za javnim resursima i potencijalno ubrzava razvoj potrebne infrastrukture.</a:t>
            </a:r>
          </a:p>
          <a:p>
            <a:r>
              <a:rPr lang="sr-Latn-RS" dirty="0"/>
              <a:t>Osnovni resursi za javno finansiranje su nacionalni i EU i bilaterlani izvori </a:t>
            </a:r>
            <a:r>
              <a:rPr lang="en-US" dirty="0" err="1"/>
              <a:t>finansiranja</a:t>
            </a:r>
            <a:r>
              <a:rPr lang="sr-Latn-RS" dirty="0"/>
              <a:t>. Tabela 6.1 daje procenu o potencijalnom finansiranju iz EU fondova, na osnovu skorašnjeg iskustva novih EU Zemalja Članica</a:t>
            </a:r>
          </a:p>
          <a:p>
            <a:pPr marL="0" indent="0">
              <a:buNone/>
            </a:pPr>
            <a:endParaRPr lang="pl-PL" dirty="0"/>
          </a:p>
          <a:p>
            <a:endParaRPr lang="sr-Latn-R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047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66586" y="2141949"/>
            <a:ext cx="6704556" cy="2122380"/>
          </a:xfrm>
        </p:spPr>
        <p:txBody>
          <a:bodyPr>
            <a:noAutofit/>
          </a:bodyPr>
          <a:lstStyle/>
          <a:p>
            <a:r>
              <a:rPr lang="en-US" sz="3600" dirty="0" err="1"/>
              <a:t>Izazovi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mogućnosti</a:t>
            </a:r>
            <a:r>
              <a:rPr lang="en-US" sz="3600" dirty="0"/>
              <a:t> u </a:t>
            </a:r>
            <a:r>
              <a:rPr lang="en-US" sz="3600" dirty="0" err="1"/>
              <a:t>upravljanju</a:t>
            </a:r>
            <a:r>
              <a:rPr lang="en-US" sz="3600" dirty="0"/>
              <a:t> </a:t>
            </a:r>
            <a:r>
              <a:rPr lang="en-US" sz="3600" dirty="0" err="1"/>
              <a:t>komunalnim</a:t>
            </a:r>
            <a:r>
              <a:rPr lang="en-US" sz="3600" dirty="0"/>
              <a:t> </a:t>
            </a:r>
            <a:r>
              <a:rPr lang="en-US" sz="3600" dirty="0" err="1"/>
              <a:t>otpadom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lokalnom</a:t>
            </a:r>
            <a:r>
              <a:rPr lang="en-US" sz="3600" dirty="0"/>
              <a:t> </a:t>
            </a:r>
            <a:r>
              <a:rPr lang="en-US" sz="3600" dirty="0" err="1"/>
              <a:t>nivou</a:t>
            </a:r>
            <a:r>
              <a:rPr lang="en-US" sz="3600" dirty="0"/>
              <a:t> u </a:t>
            </a:r>
            <a:r>
              <a:rPr lang="en-US" sz="3600" dirty="0" err="1"/>
              <a:t>svetlu</a:t>
            </a:r>
            <a:r>
              <a:rPr lang="en-US" sz="3600" dirty="0"/>
              <a:t> EU </a:t>
            </a:r>
            <a:r>
              <a:rPr lang="en-US" sz="3600" dirty="0" err="1"/>
              <a:t>integracija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88073" y="5742358"/>
            <a:ext cx="3670127" cy="420448"/>
          </a:xfrm>
        </p:spPr>
        <p:txBody>
          <a:bodyPr>
            <a:normAutofit/>
          </a:bodyPr>
          <a:lstStyle/>
          <a:p>
            <a:r>
              <a:rPr lang="en-US" dirty="0" err="1"/>
              <a:t>Neboj</a:t>
            </a:r>
            <a:r>
              <a:rPr lang="sr-Latn-RS" dirty="0" err="1"/>
              <a:t>ša</a:t>
            </a:r>
            <a:r>
              <a:rPr lang="sr-Latn-RS" dirty="0"/>
              <a:t> </a:t>
            </a:r>
            <a:r>
              <a:rPr lang="sr-Latn-RS" dirty="0" err="1"/>
              <a:t>Pokimica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9204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l-PL" dirty="0"/>
          </a:p>
          <a:p>
            <a:endParaRPr lang="sr-Latn-R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" y="0"/>
            <a:ext cx="9135736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5022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 bwMode="auto">
          <a:xfrm>
            <a:off x="457200" y="515816"/>
            <a:ext cx="8229600" cy="633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cap="none" noProof="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Zeleni</a:t>
            </a:r>
            <a:r>
              <a:rPr lang="en-US" b="1" kern="0" cap="none" noProof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fond</a:t>
            </a:r>
            <a:r>
              <a:rPr kumimoji="0" lang="en-US" b="1" i="0" u="none" strike="noStrike" kern="0" cap="none" spc="0" normalizeH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</a:rPr>
              <a:t> –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</a:rPr>
              <a:t> INSTITU</a:t>
            </a:r>
            <a:r>
              <a:rPr kumimoji="0" lang="sr-Latn-RS" b="1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</a:rPr>
              <a:t>CIONALNI RAZVOJ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991638"/>
            <a:ext cx="8229600" cy="4134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</a:t>
            </a:r>
            <a:r>
              <a:rPr lang="sr-Latn-R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Radna Grupa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(</a:t>
            </a:r>
            <a:r>
              <a:rPr lang="sr-Latn-R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W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G) </a:t>
            </a:r>
            <a:r>
              <a:rPr lang="sr-Latn-R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uspostavljena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2016</a:t>
            </a:r>
            <a:r>
              <a:rPr lang="sr-Latn-R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-e podržana od strane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EISP1 </a:t>
            </a:r>
            <a:r>
              <a:rPr lang="sr-Latn-R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i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EISP2</a:t>
            </a:r>
            <a:r>
              <a:rPr lang="sr-Latn-R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projekata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.</a:t>
            </a:r>
          </a:p>
          <a:p>
            <a:pPr>
              <a:defRPr/>
            </a:pPr>
            <a:r>
              <a:rPr lang="sr-Latn-R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Opcije za internu organizaciju Ministarstva Poljoprivrede i Zaštite Životne Sredine u pogledu uspostavljanja i funkcionisanja Zelenog Fonda, analizirane. 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sr-Latn-R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Nacrt Pravilnika o internoj organizaciji i sistematizaciji radnih mesta u delu koji se odnosi na aktivnosti Zelenog fonda, razvijen. 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2600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 bwMode="auto">
          <a:xfrm>
            <a:off x="457200" y="368422"/>
            <a:ext cx="8229600" cy="417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cap="none" noProof="0" dirty="0" err="1">
                <a:solidFill>
                  <a:sysClr val="windowText" lastClr="000000"/>
                </a:solidFill>
              </a:rPr>
              <a:t>Zeleni</a:t>
            </a:r>
            <a:r>
              <a:rPr lang="en-US" b="1" kern="0" cap="none" noProof="0" dirty="0">
                <a:solidFill>
                  <a:sysClr val="windowText" lastClr="000000"/>
                </a:solidFill>
              </a:rPr>
              <a:t> fond</a:t>
            </a:r>
            <a:r>
              <a:rPr kumimoji="0" lang="en-US" b="1" i="0" u="none" strike="noStrike" kern="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-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IMPLEMENTA</a:t>
            </a:r>
            <a:r>
              <a:rPr kumimoji="0" lang="sr-Latn-RS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CIJA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184032"/>
            <a:ext cx="8229600" cy="4942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sr-Latn-RS" sz="24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Ukupno opredeljeno za </a:t>
            </a:r>
            <a:r>
              <a:rPr lang="en-GB" sz="24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2017</a:t>
            </a:r>
            <a:r>
              <a:rPr lang="sr-Latn-RS" sz="24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. godinu</a:t>
            </a:r>
          </a:p>
          <a:p>
            <a:pPr marL="0" indent="0">
              <a:buNone/>
              <a:defRPr/>
            </a:pPr>
            <a:r>
              <a:rPr lang="sr-Latn-RS" sz="24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GB" sz="2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2,290,000,000.00 RSD (€18,467,741.9)</a:t>
            </a:r>
            <a:r>
              <a:rPr lang="sr-Latn-RS" sz="2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  <a:defRPr/>
            </a:pPr>
            <a:endParaRPr lang="en-GB" sz="24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defRPr/>
            </a:pPr>
            <a:r>
              <a:rPr lang="en-GB" sz="24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2,190,000,000.00 RSD (€17,661,290) </a:t>
            </a:r>
            <a:r>
              <a:rPr lang="sr-Latn-RS" sz="24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će biti iskorišćeno za podsticaje reciklerskoj industriji, i</a:t>
            </a:r>
            <a:endParaRPr lang="en-GB" sz="24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defRPr/>
            </a:pPr>
            <a:r>
              <a:rPr lang="en-GB" sz="24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100,000,000.00 RSD (€806,451.6 million)</a:t>
            </a:r>
            <a:r>
              <a:rPr lang="sr-Latn-RS" sz="24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za finansiranje interventnih mera u vanrednom zagađenju životne sredine, rekultivaciju i rehabilitaciju zagađene oblasti</a:t>
            </a:r>
          </a:p>
          <a:p>
            <a:pPr marL="457200" lvl="1" indent="0">
              <a:buNone/>
              <a:defRPr/>
            </a:pPr>
            <a:endParaRPr lang="sr-Latn-RS" sz="24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sr-Latn-RS" sz="24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Otvoreni poziv se planira da bude raspisan tokom proleća 2017. za odabir programa, projekata i ostalih aktivonsti koje će se finansirati tokom 2018. godine iz </a:t>
            </a:r>
            <a:r>
              <a:rPr lang="sr-Latn-RS" sz="2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Zelenog Fonda</a:t>
            </a:r>
            <a:r>
              <a:rPr lang="sr-Latn-RS" sz="24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9641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 bwMode="auto">
          <a:xfrm>
            <a:off x="375138" y="614607"/>
            <a:ext cx="8229600" cy="510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IMPLEMENTA</a:t>
            </a:r>
            <a:r>
              <a:rPr kumimoji="0" lang="sr-Latn-RS" sz="2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CIJA INFRASTRUKTURNIH PROJEKATA</a:t>
            </a:r>
            <a:endParaRPr kumimoji="0" lang="en-US" sz="2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75138" y="1568804"/>
            <a:ext cx="8311662" cy="504807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sr-Latn-RS" sz="2400" b="1" dirty="0">
                <a:solidFill>
                  <a:sysClr val="windowText" lastClr="000000"/>
                </a:solidFill>
                <a:latin typeface="Century Schoolbook "/>
                <a:cs typeface="Times New Roman" pitchFamily="18" charset="0"/>
              </a:rPr>
              <a:t>Ministarstvo poljoprivrede i zaštite životne sredine </a:t>
            </a:r>
            <a:r>
              <a:rPr lang="sr-Latn-RS" sz="2400" dirty="0">
                <a:solidFill>
                  <a:sysClr val="windowText" lastClr="000000"/>
                </a:solidFill>
                <a:latin typeface="Century Schoolbook "/>
                <a:cs typeface="Times New Roman" pitchFamily="18" charset="0"/>
              </a:rPr>
              <a:t>je preuzelo odgovornost za preostale nezavršene infrastrukturne projekte</a:t>
            </a:r>
            <a:endParaRPr lang="en-US" sz="2400" dirty="0">
              <a:solidFill>
                <a:sysClr val="windowText" lastClr="000000"/>
              </a:solidFill>
              <a:latin typeface="Century Schoolbook "/>
              <a:cs typeface="Times New Roman" pitchFamily="18" charset="0"/>
            </a:endParaRPr>
          </a:p>
          <a:p>
            <a:pPr>
              <a:defRPr/>
            </a:pPr>
            <a:r>
              <a:rPr lang="sr-Latn-RS" sz="2400" dirty="0">
                <a:solidFill>
                  <a:sysClr val="windowText" lastClr="000000"/>
                </a:solidFill>
                <a:latin typeface="Century Schoolbook "/>
                <a:cs typeface="Times New Roman" pitchFamily="18" charset="0"/>
              </a:rPr>
              <a:t>Ministarstvo je u fazi dobijanja zvanične nadležnosti za celokupni Program Podrške Razvoju Infrastrukture Lokalne Samouprave - MISP </a:t>
            </a:r>
          </a:p>
          <a:p>
            <a:pPr>
              <a:defRPr/>
            </a:pPr>
            <a:r>
              <a:rPr lang="sr-Latn-RS" sz="2400" dirty="0">
                <a:solidFill>
                  <a:sysClr val="windowText" lastClr="000000"/>
                </a:solidFill>
                <a:latin typeface="Century Schoolbook "/>
                <a:cs typeface="Times New Roman" pitchFamily="18" charset="0"/>
              </a:rPr>
              <a:t>Ministarstvo će finansirati dodatne radove iz sopstvenog budžeta za 2017, kada to bude potrebno, pošto nije moguće finansiranje iz </a:t>
            </a:r>
            <a:r>
              <a:rPr lang="en-US" sz="2400" dirty="0">
                <a:solidFill>
                  <a:sysClr val="windowText" lastClr="000000"/>
                </a:solidFill>
                <a:latin typeface="Century Schoolbook "/>
                <a:cs typeface="Times New Roman" pitchFamily="18" charset="0"/>
              </a:rPr>
              <a:t>ZF</a:t>
            </a:r>
            <a:endParaRPr lang="sr-Latn-RS" sz="2400" dirty="0">
              <a:solidFill>
                <a:sysClr val="windowText" lastClr="000000"/>
              </a:solidFill>
              <a:latin typeface="Century Schoolbook "/>
              <a:cs typeface="Times New Roman" pitchFamily="18" charset="0"/>
            </a:endParaRPr>
          </a:p>
          <a:p>
            <a:pPr>
              <a:defRPr/>
            </a:pPr>
            <a:r>
              <a:rPr lang="sr-Latn-RS" sz="2400" dirty="0">
                <a:solidFill>
                  <a:sysClr val="windowText" lastClr="000000"/>
                </a:solidFill>
                <a:latin typeface="Century Schoolbook "/>
                <a:cs typeface="Times New Roman" pitchFamily="18" charset="0"/>
              </a:rPr>
              <a:t>Odeljenje za upravljanje projektima u oblasti životne sredine će sprovesti sve aktivnosti vezane za finaliziranje problematičnih projekata</a:t>
            </a:r>
          </a:p>
          <a:p>
            <a:pPr>
              <a:defRPr/>
            </a:pPr>
            <a:r>
              <a:rPr lang="sr-Latn-RS" sz="2400" dirty="0">
                <a:solidFill>
                  <a:sysClr val="windowText" lastClr="000000"/>
                </a:solidFill>
                <a:latin typeface="Century Schoolbook "/>
                <a:cs typeface="Times New Roman" pitchFamily="18" charset="0"/>
              </a:rPr>
              <a:t>Ubuduće, investiranje u infrastrukturne projekte se planira iz </a:t>
            </a:r>
            <a:r>
              <a:rPr lang="en-US" sz="2400" dirty="0">
                <a:solidFill>
                  <a:sysClr val="windowText" lastClr="000000"/>
                </a:solidFill>
                <a:latin typeface="Century Schoolbook "/>
                <a:cs typeface="Times New Roman" pitchFamily="18" charset="0"/>
              </a:rPr>
              <a:t>ZF</a:t>
            </a:r>
            <a:r>
              <a:rPr lang="sr-Latn-RS" sz="2400" dirty="0">
                <a:solidFill>
                  <a:sysClr val="windowText" lastClr="000000"/>
                </a:solidFill>
                <a:latin typeface="Century Schoolbook "/>
                <a:cs typeface="Times New Roman" pitchFamily="18" charset="0"/>
              </a:rPr>
              <a:t> i međunarodnih finansijskih institucija</a:t>
            </a:r>
          </a:p>
        </p:txBody>
      </p:sp>
      <p:sp>
        <p:nvSpPr>
          <p:cNvPr id="7" name="Rectangle 6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9476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046" y="212008"/>
            <a:ext cx="8768219" cy="1143000"/>
          </a:xfrm>
        </p:spPr>
        <p:txBody>
          <a:bodyPr>
            <a:noAutofit/>
          </a:bodyPr>
          <a:lstStyle/>
          <a:p>
            <a:r>
              <a:rPr lang="sr-Latn-RS" sz="2800" b="1" dirty="0"/>
              <a:t>NACRT REGIONALNOG PLANA UPRAVLJANJA OTPADOM - VEZA SA EU ZAHTEVIMA</a:t>
            </a:r>
            <a:r>
              <a:rPr lang="en-US" sz="2800" b="1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55008"/>
            <a:ext cx="8229600" cy="5146000"/>
          </a:xfrm>
        </p:spPr>
        <p:txBody>
          <a:bodyPr>
            <a:normAutofit/>
          </a:bodyPr>
          <a:lstStyle/>
          <a:p>
            <a:r>
              <a:rPr lang="sr-Latn-RS" dirty="0"/>
              <a:t>Finansiranje Uspostavljanje infrastrukture u oblasti upravaljanja otpadom</a:t>
            </a:r>
          </a:p>
          <a:p>
            <a:r>
              <a:rPr lang="sr-Latn-RS" dirty="0"/>
              <a:t>U skladu sa Zakonom o upravljanju otpadom:</a:t>
            </a:r>
          </a:p>
          <a:p>
            <a:pPr lvl="1"/>
            <a:r>
              <a:rPr lang="sr-Latn-RS" dirty="0"/>
              <a:t>Izrađen Plan upravljanja otpadom za Zaječar</a:t>
            </a:r>
          </a:p>
          <a:p>
            <a:pPr lvl="1"/>
            <a:r>
              <a:rPr lang="sr-Latn-RS" dirty="0"/>
              <a:t>Sporazumom dogovoreno formiranje regiona za upravljanje otpadom  sa centrom u  Zaječaru</a:t>
            </a:r>
          </a:p>
          <a:p>
            <a:pPr lvl="1"/>
            <a:r>
              <a:rPr lang="sr-Latn-RS" dirty="0"/>
              <a:t>Izvršena analiza potencijalnih lokacija za regionalnu deponiju </a:t>
            </a:r>
          </a:p>
          <a:p>
            <a:pPr lvl="1"/>
            <a:r>
              <a:rPr lang="sr-Latn-RS" dirty="0"/>
              <a:t>Izrađen Regionalni plan upravljanja otpadom za grad Zaječar i opštine Boljevac, Bor, Kladovo, Majdanpek, Negotin i Knjaževac (2016. godina)</a:t>
            </a:r>
          </a:p>
          <a:p>
            <a:pPr lvl="1"/>
            <a:r>
              <a:rPr lang="sr-Latn-RS" dirty="0"/>
              <a:t>Izrađena Strateška procena uticaja na životnu sredinu Regionalnog plana upravljanja otpadom (2016. godina)</a:t>
            </a:r>
          </a:p>
          <a:p>
            <a:pPr marL="0" indent="0">
              <a:buNone/>
            </a:pPr>
            <a:endParaRPr lang="pl-PL" dirty="0"/>
          </a:p>
          <a:p>
            <a:endParaRPr lang="sr-Latn-R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8360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-18789" y="989557"/>
            <a:ext cx="8987426" cy="5699342"/>
          </a:xfrm>
        </p:spPr>
        <p:txBody>
          <a:bodyPr>
            <a:normAutofit fontScale="92500" lnSpcReduction="10000"/>
          </a:bodyPr>
          <a:lstStyle/>
          <a:p>
            <a:r>
              <a:rPr lang="sr-Latn-RS" dirty="0"/>
              <a:t>U skladu sa Zakonom u upravljanju otpadom i Akcionim planom za implementaciju, Regionalnim planom predviđeno je:</a:t>
            </a:r>
          </a:p>
          <a:p>
            <a:pPr lvl="1"/>
            <a:r>
              <a:rPr lang="sr-Latn-RS" dirty="0"/>
              <a:t>Unapređenje prevencije nastajanja otpada (ponovna upotreba i dr.)</a:t>
            </a:r>
          </a:p>
          <a:p>
            <a:pPr lvl="1"/>
            <a:r>
              <a:rPr lang="sr-Latn-RS" dirty="0"/>
              <a:t>Uvođenje i unapređenje primarne salekcije i i odvojenog sakupljanja otpada radi kasnije reciklaže: </a:t>
            </a:r>
            <a:r>
              <a:rPr lang="sr-Latn-RS" dirty="0">
                <a:solidFill>
                  <a:schemeClr val="accent1">
                    <a:lumMod val="75000"/>
                  </a:schemeClr>
                </a:solidFill>
              </a:rPr>
              <a:t>model suve i mokre kante</a:t>
            </a:r>
          </a:p>
          <a:p>
            <a:pPr lvl="1"/>
            <a:r>
              <a:rPr lang="sr-Latn-RS" dirty="0"/>
              <a:t>Organizovanje i opremanje centra za sakupljanje otpada iz domaćinstava: </a:t>
            </a:r>
            <a:r>
              <a:rPr lang="sr-Latn-RS" dirty="0">
                <a:solidFill>
                  <a:schemeClr val="accent1">
                    <a:lumMod val="75000"/>
                  </a:schemeClr>
                </a:solidFill>
              </a:rPr>
              <a:t>na lokaciji regionalne deponije Holovo i na lokacijama reciklažnih dvorišta uz transfer stanice u ostalim opštinama Regiona</a:t>
            </a:r>
          </a:p>
          <a:p>
            <a:pPr lvl="1"/>
            <a:r>
              <a:rPr lang="sr-Latn-RS" dirty="0"/>
              <a:t>Izgradnja transfer stanica: </a:t>
            </a:r>
            <a:r>
              <a:rPr lang="sr-Latn-RS" dirty="0">
                <a:solidFill>
                  <a:schemeClr val="accent1">
                    <a:lumMod val="75000"/>
                  </a:schemeClr>
                </a:solidFill>
              </a:rPr>
              <a:t>TS Bor, TS Boljevac, TS Kladovo, TS Knjaževac, TS Negotin, TS Majdanpek</a:t>
            </a:r>
          </a:p>
          <a:p>
            <a:pPr lvl="1"/>
            <a:r>
              <a:rPr lang="sr-Latn-RS" dirty="0"/>
              <a:t>Izgradnja linija za separaciju: </a:t>
            </a:r>
            <a:r>
              <a:rPr lang="sr-Latn-RS" dirty="0">
                <a:solidFill>
                  <a:schemeClr val="accent1">
                    <a:lumMod val="75000"/>
                  </a:schemeClr>
                </a:solidFill>
              </a:rPr>
              <a:t>na lokaciji regionalne deponije Holovo i na lokacijama transfer stanica u ostalim opštinama Regiona</a:t>
            </a:r>
          </a:p>
          <a:p>
            <a:pPr lvl="1"/>
            <a:r>
              <a:rPr lang="sr-Latn-RS" dirty="0"/>
              <a:t>Određivanje lokacije za izgradnju i rad postrojenja za tretman, skladištenje, ponovno iskorišćenje i odlaganje otpada:</a:t>
            </a:r>
            <a:r>
              <a:rPr lang="sr-Latn-RS" dirty="0">
                <a:solidFill>
                  <a:schemeClr val="accent1">
                    <a:lumMod val="75000"/>
                  </a:schemeClr>
                </a:solidFill>
              </a:rPr>
              <a:t> na lokaciji regionalne deponije Holovo</a:t>
            </a:r>
          </a:p>
          <a:p>
            <a:pPr lvl="1"/>
            <a:r>
              <a:rPr lang="sr-Latn-RS" dirty="0"/>
              <a:t>Određivanje lokacije za tretman zelenog otpada: </a:t>
            </a:r>
            <a:r>
              <a:rPr lang="sr-Latn-RS" dirty="0">
                <a:solidFill>
                  <a:schemeClr val="accent1">
                    <a:lumMod val="75000"/>
                  </a:schemeClr>
                </a:solidFill>
              </a:rPr>
              <a:t>kompostilište na lokaciji regionalne deponije Holovo</a:t>
            </a:r>
          </a:p>
          <a:p>
            <a:pPr lvl="1"/>
            <a:r>
              <a:rPr lang="sr-Latn-RS" dirty="0"/>
              <a:t>Određivanje lokacije za prikupljanje opasnog otpada iz domaćinstava: </a:t>
            </a:r>
            <a:r>
              <a:rPr lang="sr-Latn-RS" dirty="0">
                <a:solidFill>
                  <a:schemeClr val="accent1">
                    <a:lumMod val="75000"/>
                  </a:schemeClr>
                </a:solidFill>
              </a:rPr>
              <a:t>reciklažna dvorišta uz transfer stanice i reg. deponiju</a:t>
            </a:r>
          </a:p>
          <a:p>
            <a:pPr lvl="1"/>
            <a:endParaRPr lang="sr-Latn-RS" dirty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959344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dirty="0"/>
              <a:t>Infrastrukturna ulaganja u:</a:t>
            </a:r>
          </a:p>
          <a:p>
            <a:pPr lvl="1"/>
            <a:r>
              <a:rPr lang="sr-Latn-RS" dirty="0"/>
              <a:t>Nabavka opreme i vozila</a:t>
            </a:r>
          </a:p>
          <a:p>
            <a:pPr lvl="1"/>
            <a:r>
              <a:rPr lang="sr-Latn-RS" dirty="0"/>
              <a:t>Izgradnja transfer stanica sa linijama za separaciju i uređenje reciklažnih dvorišta</a:t>
            </a:r>
          </a:p>
          <a:p>
            <a:pPr lvl="1"/>
            <a:r>
              <a:rPr lang="sr-Latn-RS" dirty="0"/>
              <a:t>Sanacija i rekultivacija nesanitarnih deponija</a:t>
            </a:r>
          </a:p>
          <a:p>
            <a:pPr lvl="1"/>
            <a:r>
              <a:rPr lang="sr-Latn-RS" dirty="0"/>
              <a:t>Sanitarna deponija i njeno održavanje</a:t>
            </a:r>
          </a:p>
          <a:p>
            <a:pPr lvl="1"/>
            <a:r>
              <a:rPr lang="sr-Latn-RS" dirty="0"/>
              <a:t>Čišenje divljih deponija</a:t>
            </a:r>
          </a:p>
          <a:p>
            <a:pPr lvl="1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5181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>
                <a:solidFill>
                  <a:schemeClr val="tx1"/>
                </a:solidFill>
              </a:rPr>
              <a:t>OP</a:t>
            </a:r>
            <a:r>
              <a:rPr lang="sr-Latn-RS" sz="2600" b="1" dirty="0">
                <a:solidFill>
                  <a:schemeClr val="tx1"/>
                </a:solidFill>
              </a:rPr>
              <a:t>Š</a:t>
            </a:r>
            <a:r>
              <a:rPr lang="en-US" sz="2600" b="1" dirty="0">
                <a:solidFill>
                  <a:schemeClr val="tx1"/>
                </a:solidFill>
              </a:rPr>
              <a:t>TE PREPORUKE JEDINICAMA LOKALNIH SAMOUPRAVA</a:t>
            </a:r>
          </a:p>
        </p:txBody>
      </p:sp>
      <p:sp>
        <p:nvSpPr>
          <p:cNvPr id="5" name="Rectangle 4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199" y="1600199"/>
            <a:ext cx="8361124" cy="5101225"/>
          </a:xfrm>
        </p:spPr>
        <p:txBody>
          <a:bodyPr>
            <a:normAutofit/>
          </a:bodyPr>
          <a:lstStyle/>
          <a:p>
            <a:r>
              <a:rPr lang="sr-Latn-RS" dirty="0"/>
              <a:t>Neophodna izrada i usvajanje regionalnog plana upravljanja otpadom</a:t>
            </a:r>
            <a:r>
              <a:rPr lang="en-US" dirty="0"/>
              <a:t> </a:t>
            </a:r>
            <a:r>
              <a:rPr lang="sr-Latn-RS" dirty="0"/>
              <a:t>za utvrđeni obuhvat regiona (Kladovo*, Sokobanja*)</a:t>
            </a:r>
            <a:r>
              <a:rPr lang="en-US" dirty="0"/>
              <a:t> </a:t>
            </a:r>
            <a:endParaRPr lang="sr-Latn-RS" dirty="0"/>
          </a:p>
          <a:p>
            <a:r>
              <a:rPr lang="sr-Latn-RS" dirty="0"/>
              <a:t>Novi Zakon o upravljanju otpadom – region 250.000 stanovnika</a:t>
            </a:r>
          </a:p>
          <a:p>
            <a:r>
              <a:rPr lang="sr-Latn-RS" dirty="0"/>
              <a:t>Sledi prilagođavanje lokalnih planova usvojenom regionalnom planu </a:t>
            </a:r>
          </a:p>
          <a:p>
            <a:r>
              <a:rPr lang="sr-Latn-RS" dirty="0"/>
              <a:t>Rešenja definisana regionalnim planom postaju osnov za donošenje budućih odluka i definisanje aktivnosti</a:t>
            </a: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5578233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>
                <a:solidFill>
                  <a:schemeClr val="tx1"/>
                </a:solidFill>
              </a:rPr>
              <a:t>OP</a:t>
            </a:r>
            <a:r>
              <a:rPr lang="sr-Latn-RS" sz="2600" b="1" dirty="0">
                <a:solidFill>
                  <a:schemeClr val="tx1"/>
                </a:solidFill>
              </a:rPr>
              <a:t>Š</a:t>
            </a:r>
            <a:r>
              <a:rPr lang="en-US" sz="2600" b="1" dirty="0">
                <a:solidFill>
                  <a:schemeClr val="tx1"/>
                </a:solidFill>
              </a:rPr>
              <a:t>TE PREPORUKE JEDINICAMA LOKALNIH SAMOUPRAVA</a:t>
            </a:r>
          </a:p>
        </p:txBody>
      </p:sp>
      <p:sp>
        <p:nvSpPr>
          <p:cNvPr id="5" name="Rectangle 4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199" y="1600199"/>
            <a:ext cx="8361124" cy="5101225"/>
          </a:xfrm>
        </p:spPr>
        <p:txBody>
          <a:bodyPr>
            <a:normAutofit/>
          </a:bodyPr>
          <a:lstStyle/>
          <a:p>
            <a:r>
              <a:rPr lang="sr-Latn-RS" dirty="0"/>
              <a:t>JLS uključivanjem u regionalni sistem dobijaju obavezu da (Zakon o upravljanju otpadom):</a:t>
            </a:r>
          </a:p>
          <a:p>
            <a:pPr lvl="1"/>
            <a:r>
              <a:rPr lang="sr-Latn-RS" dirty="0"/>
              <a:t>sarađuju i unapređuju dosadašnji stepen saradnje na regionalnom nivou;</a:t>
            </a:r>
            <a:endParaRPr lang="en-US" dirty="0"/>
          </a:p>
          <a:p>
            <a:pPr lvl="1"/>
            <a:r>
              <a:rPr lang="sr-Latn-RS" dirty="0"/>
              <a:t>obezbede nesmetano vršenje tekućih potreba prilikom razrade Regionalnog plana;</a:t>
            </a:r>
            <a:endParaRPr lang="en-US" dirty="0"/>
          </a:p>
          <a:p>
            <a:pPr lvl="1"/>
            <a:r>
              <a:rPr lang="sr-Latn-RS" dirty="0"/>
              <a:t>vrše implementaciju opcija koje su u Regionalnom planu ocenjene kao najprihvatljivije za životnu sredinu;</a:t>
            </a:r>
            <a:endParaRPr lang="en-US" dirty="0"/>
          </a:p>
          <a:p>
            <a:pPr lvl="1"/>
            <a:r>
              <a:rPr lang="sr-Latn-RS" dirty="0"/>
              <a:t>obezbeđuju finansijska i materijalna sredstva u visini utvrđenoj Sporazumom o saradnji opština;</a:t>
            </a:r>
            <a:endParaRPr lang="en-US" dirty="0"/>
          </a:p>
          <a:p>
            <a:pPr lvl="1"/>
            <a:r>
              <a:rPr lang="sr-Latn-RS" dirty="0"/>
              <a:t>redovno izveštavaju o sprovođenju mera utvrđenim Regionalnim planom na svojoj teritoriji najmanje jednom godišnje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3304935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06679" y="610644"/>
            <a:ext cx="8411228" cy="6034414"/>
          </a:xfrm>
        </p:spPr>
        <p:txBody>
          <a:bodyPr>
            <a:normAutofit lnSpcReduction="10000"/>
          </a:bodyPr>
          <a:lstStyle/>
          <a:p>
            <a:r>
              <a:rPr lang="sr-Latn-RS" dirty="0"/>
              <a:t>JLS članice Regiona moraju aktivno raditi u cilju ispunjenja prioriteta:</a:t>
            </a:r>
          </a:p>
          <a:p>
            <a:pPr marL="0" indent="0">
              <a:buNone/>
            </a:pPr>
            <a:endParaRPr lang="sr-Latn-RS" dirty="0"/>
          </a:p>
          <a:p>
            <a:pPr lvl="1"/>
            <a:r>
              <a:rPr lang="sr-Latn-CS" dirty="0"/>
              <a:t>prilagođavanje ciljeva lokalnih planova utvrđenim ciljevima regionalnog plana;</a:t>
            </a:r>
            <a:endParaRPr lang="en-US" dirty="0"/>
          </a:p>
          <a:p>
            <a:pPr lvl="1"/>
            <a:r>
              <a:rPr lang="sr-Latn-CS" dirty="0"/>
              <a:t>obezbeđenje uslova za odvojeno sakupljanje otpada (trenutni Nacrt Regionalnog plana predviđa sistem dve kante – kanta za reciklabilni otpad i kanta za ostali mešani otpad);</a:t>
            </a:r>
            <a:endParaRPr lang="en-US" dirty="0"/>
          </a:p>
          <a:p>
            <a:pPr lvl="1"/>
            <a:r>
              <a:rPr lang="sr-Latn-CS" dirty="0"/>
              <a:t>opredeljivanje za jedno od varijantnih rešenja za transport, tretman i odlaganje predloženih regionalnim planom i pravovremeno delovanje u cilju ispunjavanja svih zahteva predloženih datim varijantnim rešenjem (napomena: trenutni Nacrt Regionalnog plana daje pregled tri varijantna rešenja);</a:t>
            </a:r>
            <a:endParaRPr lang="en-US" dirty="0"/>
          </a:p>
          <a:p>
            <a:pPr lvl="1"/>
            <a:r>
              <a:rPr lang="sr-Latn-CS" dirty="0"/>
              <a:t>izgradnja regionalne sanitarne deponije u Regionalnom centru u Zaječaru shodno zahtevima zakonske regulative RS i u skladu sa Okvirnom direktivom o otpadu 2008/98/EC i Direktivi 99/31/EC o deponijama;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991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726" y="487580"/>
            <a:ext cx="7467600" cy="739970"/>
          </a:xfrm>
        </p:spPr>
        <p:txBody>
          <a:bodyPr>
            <a:normAutofit/>
          </a:bodyPr>
          <a:lstStyle/>
          <a:p>
            <a:r>
              <a:rPr lang="sr-Latn-RS" b="1" dirty="0"/>
              <a:t>DVE GODINE POSLE SKRININGA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199" y="2718148"/>
            <a:ext cx="8047973" cy="3755804"/>
          </a:xfrm>
        </p:spPr>
        <p:txBody>
          <a:bodyPr/>
          <a:lstStyle/>
          <a:p>
            <a:r>
              <a:rPr lang="sr-Latn-RS" dirty="0"/>
              <a:t>Eksplanatorni sastanak</a:t>
            </a:r>
            <a:r>
              <a:rPr lang="en-US" dirty="0"/>
              <a:t>: 15-19</a:t>
            </a:r>
            <a:r>
              <a:rPr lang="sr-Latn-RS" dirty="0"/>
              <a:t>.</a:t>
            </a:r>
            <a:r>
              <a:rPr lang="en-US" dirty="0"/>
              <a:t> </a:t>
            </a:r>
            <a:r>
              <a:rPr lang="sr-Latn-RS" dirty="0"/>
              <a:t>septembar 2</a:t>
            </a:r>
            <a:r>
              <a:rPr lang="en-US" dirty="0"/>
              <a:t>014</a:t>
            </a:r>
            <a:r>
              <a:rPr lang="sr-Latn-RS" dirty="0"/>
              <a:t>. godine</a:t>
            </a:r>
            <a:endParaRPr lang="en-US" dirty="0"/>
          </a:p>
          <a:p>
            <a:r>
              <a:rPr lang="sr-Latn-RS" dirty="0"/>
              <a:t>Bilateralni sastanak</a:t>
            </a:r>
            <a:r>
              <a:rPr lang="en-US" dirty="0"/>
              <a:t>: 17-21</a:t>
            </a:r>
            <a:r>
              <a:rPr lang="sr-Latn-RS" dirty="0"/>
              <a:t>.</a:t>
            </a:r>
            <a:r>
              <a:rPr lang="en-US" dirty="0"/>
              <a:t> </a:t>
            </a:r>
            <a:r>
              <a:rPr lang="sr-Latn-RS" dirty="0"/>
              <a:t>novembar</a:t>
            </a:r>
            <a:r>
              <a:rPr lang="en-US" dirty="0"/>
              <a:t> 2014</a:t>
            </a:r>
            <a:r>
              <a:rPr lang="sr-Latn-RS" dirty="0"/>
              <a:t>. godine</a:t>
            </a:r>
            <a:endParaRPr lang="en-US" dirty="0"/>
          </a:p>
          <a:p>
            <a:r>
              <a:rPr lang="sr-Latn-RS" dirty="0"/>
              <a:t>Od komisije: </a:t>
            </a:r>
            <a:r>
              <a:rPr lang="en-US" dirty="0"/>
              <a:t> </a:t>
            </a:r>
            <a:r>
              <a:rPr lang="hr-HR" dirty="0"/>
              <a:t>08. jun 2016. godine</a:t>
            </a:r>
          </a:p>
          <a:p>
            <a:r>
              <a:rPr lang="sr-Latn-RS" dirty="0"/>
              <a:t>Izveštaj izdat: decembar</a:t>
            </a:r>
            <a:r>
              <a:rPr lang="en-US" dirty="0"/>
              <a:t> 2016</a:t>
            </a:r>
            <a:r>
              <a:rPr lang="sr-Latn-RS" dirty="0"/>
              <a:t>. godine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8248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06679" y="610644"/>
            <a:ext cx="8411228" cy="6034414"/>
          </a:xfrm>
        </p:spPr>
        <p:txBody>
          <a:bodyPr>
            <a:normAutofit/>
          </a:bodyPr>
          <a:lstStyle/>
          <a:p>
            <a:r>
              <a:rPr lang="sr-Latn-RS" dirty="0"/>
              <a:t>JLS članice Regiona moraju aktivno raditi u cilju ispunjenja prioriteta:</a:t>
            </a:r>
          </a:p>
          <a:p>
            <a:pPr marL="0" indent="0">
              <a:buNone/>
            </a:pPr>
            <a:endParaRPr lang="sr-Latn-RS" dirty="0"/>
          </a:p>
          <a:p>
            <a:pPr lvl="1"/>
            <a:r>
              <a:rPr lang="sr-Latn-CS" dirty="0"/>
              <a:t>izgradnja transfer stanica i ostalih predviđenih objekata i infrastrukture u skladu sa rešenjima iz regionalnog plana;</a:t>
            </a:r>
            <a:endParaRPr lang="en-US" dirty="0"/>
          </a:p>
          <a:p>
            <a:pPr lvl="1"/>
            <a:r>
              <a:rPr lang="sr-Latn-CS" dirty="0"/>
              <a:t>saniranje i rekultivacija divljih deponija na području Regiona na osnovu adekvatne projektno-tehničke dokumentacije (Pravilnik o metodologiji za izradu projekata sanacije i remedijacije („Sl. glasnik RS“, br. 74/2015));</a:t>
            </a:r>
            <a:endParaRPr lang="en-US" dirty="0"/>
          </a:p>
          <a:p>
            <a:pPr lvl="1"/>
            <a:r>
              <a:rPr lang="sr-Latn-CS" dirty="0"/>
              <a:t>obezbeđivanje kontinuirane edukacije javnosti, stručnjaka i odgovornih lica iz lokalne samouprave kako bi se što više podigla svest o neophodnosti sistemskog i uspešnog upravljanja otpadom u što kraćem vremenskom periodu.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217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19413" y="588722"/>
            <a:ext cx="8248390" cy="6181595"/>
          </a:xfrm>
        </p:spPr>
        <p:txBody>
          <a:bodyPr>
            <a:normAutofit/>
          </a:bodyPr>
          <a:lstStyle/>
          <a:p>
            <a:r>
              <a:rPr lang="sr-Latn-RS" sz="2000" dirty="0"/>
              <a:t>Lokalne vlasti definišu međusobne obaveze i odgovornosti u sklopu funkcionisanja Regiona (Zakon o upravljanju otpadom)</a:t>
            </a:r>
          </a:p>
          <a:p>
            <a:r>
              <a:rPr lang="sr-Latn-RS" sz="2000" dirty="0"/>
              <a:t>Zbog toga je važno obezbediti uslove da se dođe do pouzdane procene, na prvom mestu, </a:t>
            </a:r>
            <a:r>
              <a:rPr lang="sr-Latn-RS" sz="2000" b="1" dirty="0"/>
              <a:t>operativnih troškova</a:t>
            </a:r>
            <a:r>
              <a:rPr lang="sr-Latn-RS" sz="2000" dirty="0"/>
              <a:t> funkcionisanja budućeg regionalnog sistem</a:t>
            </a:r>
          </a:p>
          <a:p>
            <a:r>
              <a:rPr lang="sr-Latn-RS" sz="2000" dirty="0"/>
              <a:t>Ako model funkcionisanja nije u skladu sa operativnim troškovima, sistem neće funkcionisati</a:t>
            </a:r>
          </a:p>
          <a:p>
            <a:r>
              <a:rPr lang="sr-Latn-RS" sz="2000" dirty="0"/>
              <a:t>U cilju donošenja pravih odluka, neophodno je:</a:t>
            </a:r>
          </a:p>
          <a:p>
            <a:pPr lvl="1"/>
            <a:r>
              <a:rPr lang="sr-Latn-RS" sz="2000" dirty="0"/>
              <a:t>Izvršiti višestruke provere trenutnog stanja u pogledu upravljanja otpadom na lokalnom nivou</a:t>
            </a:r>
          </a:p>
          <a:p>
            <a:pPr lvl="1"/>
            <a:r>
              <a:rPr lang="sr-Latn-RS" sz="2000" dirty="0"/>
              <a:t>Obezbediti precizne i pouzdane podatke </a:t>
            </a:r>
          </a:p>
          <a:p>
            <a:pPr lvl="1"/>
            <a:r>
              <a:rPr lang="sr-Latn-RS" sz="2000" dirty="0"/>
              <a:t>Izvršiti analizu mogućnosti i modela funkcionisanja i poslovanja, </a:t>
            </a:r>
            <a:r>
              <a:rPr lang="sr-Latn-CS" sz="2000" dirty="0"/>
              <a:t>kako u fazama uspostavljanja tako i u fazi pune implementacije regionalnog sistema</a:t>
            </a:r>
          </a:p>
          <a:p>
            <a:pPr lvl="1"/>
            <a:r>
              <a:rPr lang="sr-Latn-CS" sz="2000" dirty="0"/>
              <a:t>Kreiranje sistema prilagoditi specifičnostima svake od JLS pojedinačno</a:t>
            </a:r>
          </a:p>
          <a:p>
            <a:pPr lvl="1"/>
            <a:endParaRPr lang="sr-Latn-CS" sz="2000" dirty="0"/>
          </a:p>
        </p:txBody>
      </p:sp>
    </p:spTree>
    <p:extLst>
      <p:ext uri="{BB962C8B-B14F-4D97-AF65-F5344CB8AC3E}">
        <p14:creationId xmlns:p14="http://schemas.microsoft.com/office/powerpoint/2010/main" val="24887709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07095" y="739035"/>
            <a:ext cx="8248389" cy="5949863"/>
          </a:xfrm>
        </p:spPr>
        <p:txBody>
          <a:bodyPr>
            <a:normAutofit fontScale="92500" lnSpcReduction="10000"/>
          </a:bodyPr>
          <a:lstStyle/>
          <a:p>
            <a:r>
              <a:rPr lang="sr-Latn-RS" dirty="0"/>
              <a:t>Obezbeđivanje pouzdanih podataka podrazumeva:</a:t>
            </a:r>
          </a:p>
          <a:p>
            <a:pPr lvl="1"/>
            <a:r>
              <a:rPr lang="sr-Latn-RS" dirty="0"/>
              <a:t>Podatke o stvarnim količinama otpada koji se generiše i sakuplja u dužem vremenskom periodu - evidencija</a:t>
            </a:r>
          </a:p>
          <a:p>
            <a:pPr lvl="1"/>
            <a:r>
              <a:rPr lang="sr-Latn-RS" dirty="0"/>
              <a:t>Podatke o vrstama otpada koji bi na određenoj JLS imalo smisla izdvajati i određivanje načina daljeg plasmana</a:t>
            </a:r>
          </a:p>
          <a:p>
            <a:pPr lvl="1"/>
            <a:r>
              <a:rPr lang="sr-Latn-RS" dirty="0"/>
              <a:t>Podatke o opremljenosti JKP</a:t>
            </a:r>
          </a:p>
          <a:p>
            <a:pPr lvl="1"/>
            <a:r>
              <a:rPr lang="sr-Latn-RS" dirty="0"/>
              <a:t>Podatke o operativnosti JKP </a:t>
            </a:r>
          </a:p>
          <a:p>
            <a:r>
              <a:rPr lang="sr-Latn-RS" dirty="0"/>
              <a:t>JLS i lokalna vlast treba samostalno da izvrši analizu trenutnih operativnih aktivnosti koje preduzima u pogledu pozicioniranja kontejnera za sakupljanje otpada (npr. neki kontejneri su konstantno puni dok kontejneri u obližnjem dvorištu ostaju prazni – izvršiti preraspodelu kontejnera kako kamioni ne bi dolazili po polupopunjene kontejnere i sl.), broja tura koje se vrše u toku nedelje u pogledu sakupljanja otpada iz kontejnera vozilima, isplativost trenutno korišćenih trasa vozila kojima se vrši sakupljanje otpada iz kontejnera, kao i analizu mogućih izmena u tom pogledu a sa ciljem pronalaženja najoptimalnijeg rešenja na lokalnom nivou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187116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07095" y="739035"/>
            <a:ext cx="8248389" cy="5949863"/>
          </a:xfrm>
        </p:spPr>
        <p:txBody>
          <a:bodyPr>
            <a:normAutofit/>
          </a:bodyPr>
          <a:lstStyle/>
          <a:p>
            <a:r>
              <a:rPr lang="sr-Latn-RS" dirty="0"/>
              <a:t>JLS i lokalna vlast ima obavezu razvoja javne svesti – veliku ulogu ima uljučivanje civilnog društva i obrazovnih institucija</a:t>
            </a:r>
          </a:p>
          <a:p>
            <a:r>
              <a:rPr lang="sr-Latn-RS" dirty="0"/>
              <a:t>Stanovništvo – partner u sistemu funkcionisanja Regiona ali i uvaženi korisnik koji za svoj novac treba da dobije kvalitetnu uslugu</a:t>
            </a:r>
          </a:p>
          <a:p>
            <a:endParaRPr lang="sr-Latn-RS" dirty="0"/>
          </a:p>
          <a:p>
            <a:r>
              <a:rPr lang="sr-Latn-RS" dirty="0"/>
              <a:t>Cirkularna ekonomija</a:t>
            </a:r>
          </a:p>
          <a:p>
            <a:r>
              <a:rPr lang="sr-Latn-RS" dirty="0"/>
              <a:t>Finansiranje projekata - Zeleni fond i drugi fondovi Evropske Uunije, budžetska sredstva jedinice lokalne samouprave</a:t>
            </a:r>
          </a:p>
        </p:txBody>
      </p:sp>
    </p:spTree>
    <p:extLst>
      <p:ext uri="{BB962C8B-B14F-4D97-AF65-F5344CB8AC3E}">
        <p14:creationId xmlns:p14="http://schemas.microsoft.com/office/powerpoint/2010/main" val="9204907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799" y="2517733"/>
            <a:ext cx="8094945" cy="1817730"/>
          </a:xfrm>
        </p:spPr>
        <p:txBody>
          <a:bodyPr>
            <a:noAutofit/>
          </a:bodyPr>
          <a:lstStyle/>
          <a:p>
            <a:pPr algn="ctr"/>
            <a:r>
              <a:rPr lang="en-US" sz="4800" dirty="0"/>
              <a:t>HVALA NA PA</a:t>
            </a:r>
            <a:r>
              <a:rPr lang="sr-Latn-RS" sz="4800" dirty="0"/>
              <a:t>ŽNJI</a:t>
            </a:r>
            <a:r>
              <a:rPr lang="en-US" sz="4800" dirty="0"/>
              <a:t>!</a:t>
            </a:r>
            <a:br>
              <a:rPr lang="en-US" sz="4800" dirty="0"/>
            </a:b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082062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52496"/>
          </a:xfrm>
        </p:spPr>
        <p:txBody>
          <a:bodyPr/>
          <a:lstStyle/>
          <a:p>
            <a:r>
              <a:rPr lang="sr-Latn-RS" b="1" dirty="0"/>
              <a:t>SKRINING IZVEŠTAJ - OPŠTE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37570"/>
            <a:ext cx="7847556" cy="4873752"/>
          </a:xfrm>
        </p:spPr>
        <p:txBody>
          <a:bodyPr>
            <a:normAutofit/>
          </a:bodyPr>
          <a:lstStyle/>
          <a:p>
            <a:pPr lvl="0"/>
            <a:r>
              <a:rPr lang="sr-Latn-RS" dirty="0"/>
              <a:t>Procena</a:t>
            </a:r>
            <a:r>
              <a:rPr lang="en-US" dirty="0"/>
              <a:t>:</a:t>
            </a:r>
          </a:p>
          <a:p>
            <a:pPr lvl="1"/>
            <a:r>
              <a:rPr lang="sr-Latn-RS" dirty="0"/>
              <a:t>Generalno, zakonodavstvo obuhvaćeno ovim poglavljem je na zadovoljavajućem nivou usklađenosti sa </a:t>
            </a:r>
            <a:r>
              <a:rPr lang="en-US" i="1" dirty="0"/>
              <a:t>acquis</a:t>
            </a:r>
            <a:r>
              <a:rPr lang="sr-Latn-RS" i="1" dirty="0"/>
              <a:t>-em</a:t>
            </a:r>
            <a:endParaRPr lang="en-US" dirty="0"/>
          </a:p>
          <a:p>
            <a:pPr lvl="1"/>
            <a:r>
              <a:rPr lang="sr-Latn-RS" dirty="0"/>
              <a:t>Implementacija i sprovođenje su u ranoj fazi</a:t>
            </a:r>
            <a:endParaRPr lang="en-US" dirty="0"/>
          </a:p>
          <a:p>
            <a:pPr lvl="1"/>
            <a:r>
              <a:rPr lang="sr-Latn-RS" dirty="0"/>
              <a:t>Srbija bi trebalo da bude u poziciji da završi usklađivanje zakonodavstva do datuma pristupanja </a:t>
            </a:r>
            <a:endParaRPr lang="en-US" dirty="0"/>
          </a:p>
          <a:p>
            <a:pPr lvl="0"/>
            <a:r>
              <a:rPr lang="sr-Latn-RS" dirty="0"/>
              <a:t>Problemi</a:t>
            </a:r>
            <a:r>
              <a:rPr lang="en-US" dirty="0"/>
              <a:t>:</a:t>
            </a:r>
          </a:p>
          <a:p>
            <a:pPr lvl="1"/>
            <a:r>
              <a:rPr lang="sr-Latn-RS" dirty="0"/>
              <a:t>Implementacija je još uvek u ranoj fazi</a:t>
            </a:r>
            <a:endParaRPr lang="en-US" dirty="0"/>
          </a:p>
          <a:p>
            <a:pPr lvl="1"/>
            <a:r>
              <a:rPr lang="sr-Latn-RS" dirty="0"/>
              <a:t>Raspuštanje funkcionalne Agencije za Hemikalije i Zelenog Fonda</a:t>
            </a:r>
            <a:endParaRPr lang="en-US" dirty="0"/>
          </a:p>
          <a:p>
            <a:pPr lvl="1"/>
            <a:r>
              <a:rPr lang="sr-Latn-RS" dirty="0"/>
              <a:t>Fluktuacija kadrova</a:t>
            </a:r>
          </a:p>
          <a:p>
            <a:pPr lvl="1"/>
            <a:r>
              <a:rPr lang="sr-Latn-RS" dirty="0"/>
              <a:t>Ograničeni finansijski resursi u relevantnim ministarstvima i Inspekciji za Životnu Sredinu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90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85222"/>
            <a:ext cx="7467600" cy="5188314"/>
          </a:xfrm>
        </p:spPr>
        <p:txBody>
          <a:bodyPr>
            <a:normAutofit lnSpcReduction="10000"/>
          </a:bodyPr>
          <a:lstStyle/>
          <a:p>
            <a:r>
              <a:rPr lang="sr-Latn-RS" dirty="0"/>
              <a:t>Srbija bi trebalo da</a:t>
            </a:r>
            <a:r>
              <a:rPr lang="en-US" dirty="0"/>
              <a:t>:</a:t>
            </a:r>
          </a:p>
          <a:p>
            <a:pPr lvl="1"/>
            <a:r>
              <a:rPr lang="sr-Latn-RS" sz="2600" dirty="0"/>
              <a:t>finalizuje uspostavljanje </a:t>
            </a:r>
            <a:r>
              <a:rPr lang="sr-Latn-RS" sz="2600" u="sng" dirty="0"/>
              <a:t>sistemskog strateškog planiranja</a:t>
            </a:r>
            <a:r>
              <a:rPr lang="sr-Latn-RS" sz="2600" dirty="0"/>
              <a:t>, učvrsti svoje kapacitete za strateško planiranje i da jasno veže investicije za strateške prioritete </a:t>
            </a:r>
          </a:p>
          <a:p>
            <a:pPr lvl="1"/>
            <a:r>
              <a:rPr lang="sr-Latn-RS" sz="2600" dirty="0"/>
              <a:t>preduzme mere za uspostavljanje </a:t>
            </a:r>
            <a:r>
              <a:rPr lang="sr-Latn-RS" sz="2600" u="sng" dirty="0"/>
              <a:t>efektnog i trajnog sistema finansiranja</a:t>
            </a:r>
            <a:r>
              <a:rPr lang="sr-Latn-RS" sz="2600" dirty="0"/>
              <a:t> za životnu sredinu i klimatske akcije, uključujući značajne infrastrukturne investicije i stabilno finansiranje suštinskih osnovnih usluga, kao što je praćenje stanja životne sredine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51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54110"/>
            <a:ext cx="7734822" cy="5557212"/>
          </a:xfrm>
        </p:spPr>
        <p:txBody>
          <a:bodyPr>
            <a:noAutofit/>
          </a:bodyPr>
          <a:lstStyle/>
          <a:p>
            <a:pPr lvl="1"/>
            <a:r>
              <a:rPr lang="sr-Latn-RS" sz="2600" u="sng" dirty="0"/>
              <a:t>poveća administrativne kapacitete i broj osoblja</a:t>
            </a:r>
            <a:r>
              <a:rPr lang="sr-Latn-RS" sz="2600" dirty="0"/>
              <a:t> za pitanja životne sredine, na nacionalnom i lokalnom nivou i kroz sve sektore za životnu sredinu i klimatske akcije</a:t>
            </a:r>
          </a:p>
          <a:p>
            <a:pPr lvl="1"/>
            <a:r>
              <a:rPr lang="sr-Latn-RS" sz="2600" dirty="0"/>
              <a:t>unapredi koordinaciju </a:t>
            </a:r>
            <a:endParaRPr lang="en-US" sz="2600" dirty="0"/>
          </a:p>
          <a:p>
            <a:pPr lvl="1"/>
            <a:r>
              <a:rPr lang="sr-Latn-RS" sz="2600" u="sng" dirty="0"/>
              <a:t>investira u nepohodne ljudske resurse i opremu</a:t>
            </a:r>
            <a:r>
              <a:rPr lang="sr-Latn-RS" sz="2600" dirty="0"/>
              <a:t> da bi se mogao implementirati </a:t>
            </a:r>
            <a:r>
              <a:rPr lang="en-US" sz="2600" dirty="0"/>
              <a:t>acquis</a:t>
            </a:r>
          </a:p>
          <a:p>
            <a:pPr lvl="1"/>
            <a:r>
              <a:rPr lang="sr-Latn-RS" sz="2600" dirty="0"/>
              <a:t>preispita sadašnji sistem delimično prenetih nadležnosti za upravljanje životnom sredinom da bi se osiguralo da su </a:t>
            </a:r>
            <a:r>
              <a:rPr lang="sr-Latn-RS" sz="2600" u="sng" dirty="0"/>
              <a:t>prenete nadležnosti praćene odgovarajućim kapacitetom</a:t>
            </a:r>
            <a:r>
              <a:rPr lang="sr-Latn-RS" sz="2600" dirty="0"/>
              <a:t> </a:t>
            </a:r>
            <a:endParaRPr lang="en-US" sz="2600" dirty="0"/>
          </a:p>
          <a:p>
            <a:pPr marL="342900" lvl="1" indent="-342900">
              <a:buFont typeface="Arial"/>
              <a:buChar char="•"/>
            </a:pPr>
            <a:endParaRPr lang="en-US" sz="2600" dirty="0"/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140339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813142"/>
            <a:ext cx="7922712" cy="3873674"/>
          </a:xfrm>
        </p:spPr>
        <p:txBody>
          <a:bodyPr>
            <a:noAutofit/>
          </a:bodyPr>
          <a:lstStyle/>
          <a:p>
            <a:pPr lvl="1"/>
            <a:r>
              <a:rPr lang="sr-Latn-RS" sz="2600" dirty="0"/>
              <a:t>ukloni nedoslednosti i nedostatke u zakonodavstvu koji sprečavaju </a:t>
            </a:r>
            <a:r>
              <a:rPr lang="sr-Latn-RS" sz="2600" u="sng" dirty="0"/>
              <a:t>efektno sprovođenje</a:t>
            </a:r>
            <a:r>
              <a:rPr lang="sr-Latn-RS" sz="2600" dirty="0"/>
              <a:t> </a:t>
            </a:r>
            <a:endParaRPr lang="en-US" sz="2600" u="sng" dirty="0"/>
          </a:p>
          <a:p>
            <a:pPr lvl="1"/>
            <a:r>
              <a:rPr lang="sr-Latn-RS" sz="2600" dirty="0"/>
              <a:t>osigura integrisan pristup prema </a:t>
            </a:r>
            <a:r>
              <a:rPr lang="sr-Latn-RS" sz="2600" u="sng" dirty="0"/>
              <a:t>izdavanju dozvola za životnu sredinu</a:t>
            </a:r>
            <a:r>
              <a:rPr lang="sr-Latn-RS" sz="2600" dirty="0"/>
              <a:t> </a:t>
            </a:r>
          </a:p>
          <a:p>
            <a:pPr lvl="1"/>
            <a:r>
              <a:rPr lang="sr-Latn-RS" sz="2600" u="sng" dirty="0"/>
              <a:t>ojača postojeći sistem praćenja stanja</a:t>
            </a:r>
            <a:r>
              <a:rPr lang="sr-Latn-RS" sz="2600" dirty="0"/>
              <a:t> i strukture nadležne za sakupljanje i obradu podataka i buduće izveštavanje prema Komisiji </a:t>
            </a:r>
            <a:endParaRPr lang="en-US" sz="2600" dirty="0"/>
          </a:p>
        </p:txBody>
      </p:sp>
      <p:sp>
        <p:nvSpPr>
          <p:cNvPr id="4" name="Rectangle 3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521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40178"/>
          </a:xfrm>
        </p:spPr>
        <p:txBody>
          <a:bodyPr>
            <a:normAutofit/>
          </a:bodyPr>
          <a:lstStyle/>
          <a:p>
            <a:r>
              <a:rPr lang="en-US" b="1" dirty="0"/>
              <a:t>III.C. </a:t>
            </a:r>
            <a:r>
              <a:rPr lang="sr-Latn-RS" b="1" dirty="0"/>
              <a:t>UPRAVLJANJE OTPADOM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97244" cy="4873752"/>
          </a:xfrm>
        </p:spPr>
        <p:txBody>
          <a:bodyPr>
            <a:normAutofit fontScale="92500" lnSpcReduction="20000"/>
          </a:bodyPr>
          <a:lstStyle/>
          <a:p>
            <a:r>
              <a:rPr lang="sr-Latn-RS" dirty="0"/>
              <a:t>Na strateškom i investicionom nivou Srbija se oslanja na deponovanje kao glavnu opciju upravljanja otpadom </a:t>
            </a:r>
            <a:endParaRPr lang="en-US" dirty="0"/>
          </a:p>
          <a:p>
            <a:r>
              <a:rPr lang="sr-Latn-RS" dirty="0"/>
              <a:t>Nove investicije u oblasti otpada treba da budu više fokusirane na odvajanje otpada i recikliranje</a:t>
            </a:r>
            <a:endParaRPr lang="en-US" dirty="0"/>
          </a:p>
          <a:p>
            <a:r>
              <a:rPr lang="sr-Latn-RS" dirty="0"/>
              <a:t>Okvirna Direktiva o Otpadu – potrebno je uložiti dodatni trud da bi se ispunili relevantni ciljevi </a:t>
            </a:r>
            <a:endParaRPr lang="en-US" dirty="0"/>
          </a:p>
          <a:p>
            <a:r>
              <a:rPr lang="sr-Latn-RS" dirty="0"/>
              <a:t>Ambalažni otpad, deponovanje, elektronski i elektricni otpad, otpadna vozila,  – implementacija u ranoj fazi</a:t>
            </a:r>
          </a:p>
          <a:p>
            <a:r>
              <a:rPr lang="sr-Latn-RS" dirty="0"/>
              <a:t>Direktiva o baterijama – planovi za implementaciju za kjlučne odredbe Direktive</a:t>
            </a:r>
            <a:endParaRPr lang="en-US" dirty="0"/>
          </a:p>
          <a:p>
            <a:r>
              <a:rPr lang="en-US" dirty="0"/>
              <a:t>PCB/PCT – </a:t>
            </a:r>
            <a:r>
              <a:rPr lang="sr-Latn-RS" dirty="0"/>
              <a:t>bezbedno odlaganje opreme koja sadrži PCB</a:t>
            </a:r>
            <a:endParaRPr lang="en-US" dirty="0"/>
          </a:p>
          <a:p>
            <a:r>
              <a:rPr lang="sr-Latn-RS" dirty="0"/>
              <a:t>Kanalizacioni mulj – uspostavljanje graničnih vrednosti za teške metale u zemljištu i mulju u skladu sa Aneksima Direktive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996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549030" y="6200384"/>
            <a:ext cx="3156559" cy="657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49606" y="1012988"/>
            <a:ext cx="7794622" cy="652973"/>
          </a:xfrm>
        </p:spPr>
        <p:txBody>
          <a:bodyPr>
            <a:noAutofit/>
          </a:bodyPr>
          <a:lstStyle/>
          <a:p>
            <a:r>
              <a:rPr lang="sr-Latn-RS" b="1" dirty="0">
                <a:latin typeface="+mn-lt"/>
                <a:cs typeface="Segoe UI" panose="020B0502040204020203" pitchFamily="34" charset="0"/>
              </a:rPr>
              <a:t>STRUKTURA PREGOVARAČKE POZICIJE</a:t>
            </a:r>
            <a:br>
              <a:rPr lang="en-US" b="1" dirty="0">
                <a:latin typeface="+mn-lt"/>
                <a:cs typeface="Segoe UI" panose="020B0502040204020203" pitchFamily="34" charset="0"/>
              </a:rPr>
            </a:br>
            <a:endParaRPr lang="en-US" b="1" dirty="0">
              <a:latin typeface="+mn-lt"/>
              <a:cs typeface="Segoe UI" panose="020B0502040204020203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446963"/>
            <a:ext cx="8305800" cy="47534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  <a:defRPr/>
            </a:pPr>
            <a:r>
              <a:rPr lang="sr-Latn-RS" sz="2600" dirty="0">
                <a:solidFill>
                  <a:sysClr val="windowText" lastClr="000000"/>
                </a:solidFill>
                <a:cs typeface="Segoe UI" panose="020B0502040204020203" pitchFamily="34" charset="0"/>
              </a:rPr>
              <a:t>Sažetak pregovaračke pozicije </a:t>
            </a:r>
            <a:r>
              <a:rPr lang="sr-Cyrl-CS" sz="2600" dirty="0">
                <a:solidFill>
                  <a:sysClr val="windowText" lastClr="000000"/>
                </a:solidFill>
                <a:cs typeface="Segoe UI" panose="020B0502040204020203" pitchFamily="34" charset="0"/>
              </a:rPr>
              <a:t>- 1. </a:t>
            </a:r>
            <a:r>
              <a:rPr lang="sr-Latn-RS" sz="2600" dirty="0">
                <a:solidFill>
                  <a:sysClr val="windowText" lastClr="000000"/>
                </a:solidFill>
                <a:cs typeface="Segoe UI" panose="020B0502040204020203" pitchFamily="34" charset="0"/>
              </a:rPr>
              <a:t>deo</a:t>
            </a:r>
            <a:r>
              <a:rPr lang="sr-Cyrl-CS" sz="2600" dirty="0">
                <a:solidFill>
                  <a:sysClr val="windowText" lastClr="000000"/>
                </a:solidFill>
                <a:cs typeface="Segoe UI" panose="020B0502040204020203" pitchFamily="34" charset="0"/>
              </a:rPr>
              <a:t> </a:t>
            </a:r>
            <a:r>
              <a:rPr lang="sr-Latn-RS" sz="2600" dirty="0">
                <a:solidFill>
                  <a:sysClr val="windowText" lastClr="000000"/>
                </a:solidFill>
                <a:cs typeface="Segoe UI" panose="020B0502040204020203" pitchFamily="34" charset="0"/>
              </a:rPr>
              <a:t>pregovaračke pozicije</a:t>
            </a:r>
            <a:endParaRPr lang="en-US" sz="2600" dirty="0">
              <a:solidFill>
                <a:sysClr val="windowText" lastClr="000000"/>
              </a:solidFill>
              <a:cs typeface="Segoe UI" panose="020B0502040204020203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sr-Latn-RS" sz="2600" b="1" dirty="0">
                <a:solidFill>
                  <a:sysClr val="windowText" lastClr="000000"/>
                </a:solidFill>
                <a:cs typeface="Segoe UI" panose="020B0502040204020203" pitchFamily="34" charset="0"/>
              </a:rPr>
              <a:t>Prikaz statusa usklađenosti </a:t>
            </a:r>
            <a:r>
              <a:rPr lang="sr-Latn-RS" sz="2600" dirty="0">
                <a:solidFill>
                  <a:sysClr val="windowText" lastClr="000000"/>
                </a:solidFill>
                <a:cs typeface="Segoe UI" panose="020B0502040204020203" pitchFamily="34" charset="0"/>
              </a:rPr>
              <a:t>-</a:t>
            </a:r>
            <a:r>
              <a:rPr lang="sr-Cyrl-CS" sz="2600" b="1" dirty="0">
                <a:solidFill>
                  <a:sysClr val="windowText" lastClr="000000"/>
                </a:solidFill>
                <a:cs typeface="Segoe UI" panose="020B0502040204020203" pitchFamily="34" charset="0"/>
              </a:rPr>
              <a:t> </a:t>
            </a:r>
            <a:r>
              <a:rPr lang="sr-Cyrl-CS" sz="2600" dirty="0">
                <a:solidFill>
                  <a:sysClr val="windowText" lastClr="000000"/>
                </a:solidFill>
                <a:cs typeface="Segoe UI" panose="020B0502040204020203" pitchFamily="34" charset="0"/>
              </a:rPr>
              <a:t>2. </a:t>
            </a:r>
            <a:r>
              <a:rPr lang="sr-Latn-RS" sz="2600" dirty="0">
                <a:solidFill>
                  <a:sysClr val="windowText" lastClr="000000"/>
                </a:solidFill>
                <a:cs typeface="Segoe UI" panose="020B0502040204020203" pitchFamily="34" charset="0"/>
              </a:rPr>
              <a:t>deo</a:t>
            </a:r>
            <a:r>
              <a:rPr lang="sr-Cyrl-CS" sz="2600" dirty="0">
                <a:solidFill>
                  <a:sysClr val="windowText" lastClr="000000"/>
                </a:solidFill>
                <a:cs typeface="Segoe UI" panose="020B0502040204020203" pitchFamily="34" charset="0"/>
              </a:rPr>
              <a:t> </a:t>
            </a:r>
            <a:r>
              <a:rPr lang="sr-Latn-RS" sz="2600" dirty="0">
                <a:solidFill>
                  <a:sysClr val="windowText" lastClr="000000"/>
                </a:solidFill>
                <a:cs typeface="Segoe UI" panose="020B0502040204020203" pitchFamily="34" charset="0"/>
              </a:rPr>
              <a:t>pregovaračke pozicije</a:t>
            </a:r>
            <a:endParaRPr lang="en-US" sz="2600" dirty="0">
              <a:solidFill>
                <a:sysClr val="windowText" lastClr="000000"/>
              </a:solidFill>
              <a:cs typeface="Segoe UI" panose="020B0502040204020203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sr-Latn-RS" sz="2600" b="1" dirty="0">
                <a:solidFill>
                  <a:sysClr val="windowText" lastClr="000000"/>
                </a:solidFill>
                <a:cs typeface="Segoe UI" panose="020B0502040204020203" pitchFamily="34" charset="0"/>
              </a:rPr>
              <a:t>Planovi za potpuno usklađivanje zakonodavnog i institucionalnog okvira sa pravnim tekovinama EU i</a:t>
            </a:r>
            <a:r>
              <a:rPr lang="sr-Cyrl-CS" sz="2600" b="1" dirty="0">
                <a:solidFill>
                  <a:sysClr val="windowText" lastClr="000000"/>
                </a:solidFill>
                <a:cs typeface="Segoe UI" panose="020B0502040204020203" pitchFamily="34" charset="0"/>
              </a:rPr>
              <a:t> </a:t>
            </a:r>
            <a:r>
              <a:rPr lang="sr-Latn-RS" sz="2600" b="1" dirty="0">
                <a:solidFill>
                  <a:sysClr val="windowText" lastClr="000000"/>
                </a:solidFill>
                <a:cs typeface="Segoe UI" panose="020B0502040204020203" pitchFamily="34" charset="0"/>
              </a:rPr>
              <a:t>obrazloženje pregovaračkih zahteva </a:t>
            </a:r>
            <a:r>
              <a:rPr lang="sr-Cyrl-CS" sz="2600" b="1" dirty="0">
                <a:solidFill>
                  <a:sysClr val="windowText" lastClr="000000"/>
                </a:solidFill>
                <a:cs typeface="Segoe UI" panose="020B0502040204020203" pitchFamily="34" charset="0"/>
              </a:rPr>
              <a:t> </a:t>
            </a:r>
            <a:endParaRPr lang="sr-Latn-RS" sz="2600" b="1" dirty="0">
              <a:solidFill>
                <a:sysClr val="windowText" lastClr="000000"/>
              </a:solidFill>
              <a:cs typeface="Segoe UI" panose="020B0502040204020203" pitchFamily="34" charset="0"/>
            </a:endParaRPr>
          </a:p>
          <a:p>
            <a:pPr marL="0" indent="0">
              <a:buNone/>
              <a:defRPr/>
            </a:pPr>
            <a:r>
              <a:rPr lang="sr-Latn-RS" sz="2600" dirty="0">
                <a:solidFill>
                  <a:sysClr val="windowText" lastClr="000000"/>
                </a:solidFill>
                <a:cs typeface="Segoe UI" panose="020B0502040204020203" pitchFamily="34" charset="0"/>
              </a:rPr>
              <a:t>      - </a:t>
            </a:r>
            <a:r>
              <a:rPr lang="sr-Cyrl-CS" sz="2600" dirty="0">
                <a:solidFill>
                  <a:sysClr val="windowText" lastClr="000000"/>
                </a:solidFill>
                <a:cs typeface="Segoe UI" panose="020B0502040204020203" pitchFamily="34" charset="0"/>
              </a:rPr>
              <a:t>3. </a:t>
            </a:r>
            <a:r>
              <a:rPr lang="sr-Latn-RS" sz="2600" dirty="0">
                <a:solidFill>
                  <a:sysClr val="windowText" lastClr="000000"/>
                </a:solidFill>
                <a:cs typeface="Segoe UI" panose="020B0502040204020203" pitchFamily="34" charset="0"/>
              </a:rPr>
              <a:t>deo pregovaračke pozicije</a:t>
            </a:r>
            <a:endParaRPr lang="en-US" sz="2600" dirty="0">
              <a:solidFill>
                <a:sysClr val="windowText" lastClr="000000"/>
              </a:solidFill>
              <a:cs typeface="Segoe UI" panose="020B0502040204020203" pitchFamily="34" charset="0"/>
            </a:endParaRPr>
          </a:p>
          <a:p>
            <a:pPr marL="0" indent="0">
              <a:buNone/>
              <a:defRPr/>
            </a:pPr>
            <a:r>
              <a:rPr lang="sr-Latn-RS" sz="2600" dirty="0">
                <a:solidFill>
                  <a:sysClr val="windowText" lastClr="000000"/>
                </a:solidFill>
                <a:cs typeface="Segoe UI" panose="020B0502040204020203" pitchFamily="34" charset="0"/>
              </a:rPr>
              <a:t>4.   Prihvatanje pravnih tekovina i pregovarački zahtevi 4. deo pregovaračke</a:t>
            </a:r>
            <a:r>
              <a:rPr lang="en-US" sz="2600" dirty="0">
                <a:solidFill>
                  <a:sysClr val="windowText" lastClr="000000"/>
                </a:solidFill>
                <a:cs typeface="Segoe UI" panose="020B0502040204020203" pitchFamily="34" charset="0"/>
              </a:rPr>
              <a:t> </a:t>
            </a:r>
            <a:r>
              <a:rPr lang="en-US" sz="2600" dirty="0" err="1">
                <a:solidFill>
                  <a:sysClr val="windowText" lastClr="000000"/>
                </a:solidFill>
                <a:cs typeface="Segoe UI" panose="020B0502040204020203" pitchFamily="34" charset="0"/>
              </a:rPr>
              <a:t>pozicije</a:t>
            </a:r>
            <a:r>
              <a:rPr lang="sr-Latn-RS" sz="2600" dirty="0">
                <a:solidFill>
                  <a:sysClr val="windowText" lastClr="000000"/>
                </a:solidFill>
                <a:cs typeface="Segoe UI" panose="020B0502040204020203" pitchFamily="34" charset="0"/>
              </a:rPr>
              <a:t>  </a:t>
            </a:r>
          </a:p>
          <a:p>
            <a:pPr marL="0" indent="0">
              <a:buNone/>
              <a:defRPr/>
            </a:pPr>
            <a:r>
              <a:rPr lang="sr-Latn-RS" sz="2600" dirty="0">
                <a:solidFill>
                  <a:sysClr val="windowText" lastClr="000000"/>
                </a:solidFill>
                <a:cs typeface="Segoe UI" panose="020B0502040204020203" pitchFamily="34" charset="0"/>
              </a:rPr>
              <a:t>      </a:t>
            </a:r>
            <a:endParaRPr lang="sr-Cyrl-RS" sz="2600" dirty="0">
              <a:solidFill>
                <a:sysClr val="windowText" lastClr="000000"/>
              </a:solidFill>
              <a:cs typeface="Segoe UI" panose="020B0502040204020203" pitchFamily="34" charset="0"/>
            </a:endParaRPr>
          </a:p>
          <a:p>
            <a:pPr marL="514350" indent="-514350">
              <a:buFont typeface="Arial" panose="020B0604020202020204" pitchFamily="34" charset="0"/>
              <a:buNone/>
              <a:defRPr/>
            </a:pPr>
            <a:r>
              <a:rPr lang="sr-Cyrl-RS" sz="2600" dirty="0">
                <a:solidFill>
                  <a:sysClr val="windowText" lastClr="000000"/>
                </a:solidFill>
                <a:cs typeface="Segoe UI" panose="020B0502040204020203" pitchFamily="34" charset="0"/>
              </a:rPr>
              <a:t> </a:t>
            </a:r>
            <a:endParaRPr lang="en-US" sz="2600" dirty="0">
              <a:solidFill>
                <a:sysClr val="windowText" lastClr="000000"/>
              </a:solidFill>
              <a:cs typeface="Segoe UI" panose="020B0502040204020203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endParaRPr lang="en-US" sz="26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570488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NADJI_VREMENA_Presentation_Template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aster slajd za PPP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1437</TotalTime>
  <Words>2658</Words>
  <Application>Microsoft Office PowerPoint</Application>
  <PresentationFormat>On-screen Show (4:3)</PresentationFormat>
  <Paragraphs>222</Paragraphs>
  <Slides>34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34</vt:i4>
      </vt:variant>
    </vt:vector>
  </HeadingPairs>
  <TitlesOfParts>
    <vt:vector size="55" baseType="lpstr">
      <vt:lpstr>MS Gothic</vt:lpstr>
      <vt:lpstr>ＭＳ Ｐゴシック</vt:lpstr>
      <vt:lpstr>Arial</vt:lpstr>
      <vt:lpstr>Calibri</vt:lpstr>
      <vt:lpstr>Cambria</vt:lpstr>
      <vt:lpstr>Century Schoolbook</vt:lpstr>
      <vt:lpstr>Century Schoolbook </vt:lpstr>
      <vt:lpstr>Corbel</vt:lpstr>
      <vt:lpstr>Gill Sans MT</vt:lpstr>
      <vt:lpstr>Lucida Grande</vt:lpstr>
      <vt:lpstr>MetaOT-Light</vt:lpstr>
      <vt:lpstr>Segoe UI</vt:lpstr>
      <vt:lpstr>Tahoma</vt:lpstr>
      <vt:lpstr>Times New Roman</vt:lpstr>
      <vt:lpstr>Tunga</vt:lpstr>
      <vt:lpstr>Verdana</vt:lpstr>
      <vt:lpstr>Wingdings</vt:lpstr>
      <vt:lpstr>Wingdings 2</vt:lpstr>
      <vt:lpstr>NADJI_VREMENA_Presentation_Template</vt:lpstr>
      <vt:lpstr>Oriel</vt:lpstr>
      <vt:lpstr>Master slajd za PPP</vt:lpstr>
      <vt:lpstr>  Izazovi i mogućnosti u upravljanju komunalnim otpadom na lokalnom nivou u svetlu EU integracija  </vt:lpstr>
      <vt:lpstr>Izazovi i mogućnosti u upravljanju komunalnim otpadom na lokalnom nivou u svetlu EU integracija</vt:lpstr>
      <vt:lpstr>DVE GODINE POSLE SKRININGA</vt:lpstr>
      <vt:lpstr>SKRINING IZVEŠTAJ - OPŠTE</vt:lpstr>
      <vt:lpstr>PowerPoint Presentation</vt:lpstr>
      <vt:lpstr>PowerPoint Presentation</vt:lpstr>
      <vt:lpstr>PowerPoint Presentation</vt:lpstr>
      <vt:lpstr>III.C. UPRAVLJANJE OTPADOM</vt:lpstr>
      <vt:lpstr>STRUKTURA PREGOVARAČKE POZICIJE </vt:lpstr>
      <vt:lpstr>     PREGOVORI ZA POGLAVLJE 27   imajući u vidu trenutni nivo postignut u pripremama, očekuje se da će biti neophodne izmene PP, uz dostavljanje dodatnih informacija </vt:lpstr>
      <vt:lpstr>PowerPoint Presentation</vt:lpstr>
      <vt:lpstr>PowerPoint Presentation</vt:lpstr>
      <vt:lpstr>PowerPoint Presentation</vt:lpstr>
      <vt:lpstr>OSTALE OBAVEZE JLS SHODNO ZAKONODAVSTVU U OBLASTI UPRAVLJANJA OTPADOM</vt:lpstr>
      <vt:lpstr>PowerPoint Presentation</vt:lpstr>
      <vt:lpstr>IMPLEMENTACIONI PLAN ZA DIREKTIVU O DEPONIJAMA - VEZA SA LOKALNIM SAMOUPRAVAMA </vt:lpstr>
      <vt:lpstr>PowerPoint Presentation</vt:lpstr>
      <vt:lpstr>PowerPoint Presentation</vt:lpstr>
      <vt:lpstr>PowerPoint Presentation</vt:lpstr>
      <vt:lpstr>PowerPoint Presentation</vt:lpstr>
      <vt:lpstr>Zeleni fond – INSTITUCIONALNI RAZVOJ</vt:lpstr>
      <vt:lpstr>Zeleni fond - IMPLEMENTACIJA</vt:lpstr>
      <vt:lpstr>IMPLEMENTACIJA INFRASTRUKTURNIH PROJEKATA</vt:lpstr>
      <vt:lpstr>NACRT REGIONALNOG PLANA UPRAVLJANJA OTPADOM - VEZA SA EU ZAHTEVIMA </vt:lpstr>
      <vt:lpstr>PowerPoint Presentation</vt:lpstr>
      <vt:lpstr>PowerPoint Presentation</vt:lpstr>
      <vt:lpstr>OPŠTE PREPORUKE JEDINICAMA LOKALNIH SAMOUPRAVA</vt:lpstr>
      <vt:lpstr>OPŠTE PREPORUKE JEDINICAMA LOKALNIH SAMOUPRAVA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HVALA NA PAŽNJI!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Arunas Kundrotas</dc:creator>
  <cp:lastModifiedBy>Anita AL. Lazarević</cp:lastModifiedBy>
  <cp:revision>70</cp:revision>
  <dcterms:created xsi:type="dcterms:W3CDTF">2017-02-22T17:34:41Z</dcterms:created>
  <dcterms:modified xsi:type="dcterms:W3CDTF">2017-05-15T11:34:51Z</dcterms:modified>
</cp:coreProperties>
</file>